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4"/>
  </p:sldMasterIdLst>
  <p:notesMasterIdLst>
    <p:notesMasterId r:id="rId34"/>
  </p:notesMasterIdLst>
  <p:handoutMasterIdLst>
    <p:handoutMasterId r:id="rId35"/>
  </p:handoutMasterIdLst>
  <p:sldIdLst>
    <p:sldId id="366" r:id="rId5"/>
    <p:sldId id="367" r:id="rId6"/>
    <p:sldId id="383" r:id="rId7"/>
    <p:sldId id="368" r:id="rId8"/>
    <p:sldId id="362" r:id="rId9"/>
    <p:sldId id="342" r:id="rId10"/>
    <p:sldId id="348" r:id="rId11"/>
    <p:sldId id="369" r:id="rId12"/>
    <p:sldId id="360" r:id="rId13"/>
    <p:sldId id="353" r:id="rId14"/>
    <p:sldId id="363" r:id="rId15"/>
    <p:sldId id="382" r:id="rId16"/>
    <p:sldId id="371" r:id="rId17"/>
    <p:sldId id="372" r:id="rId18"/>
    <p:sldId id="373" r:id="rId19"/>
    <p:sldId id="335" r:id="rId20"/>
    <p:sldId id="352" r:id="rId21"/>
    <p:sldId id="361" r:id="rId22"/>
    <p:sldId id="339" r:id="rId23"/>
    <p:sldId id="338" r:id="rId24"/>
    <p:sldId id="374" r:id="rId25"/>
    <p:sldId id="375" r:id="rId26"/>
    <p:sldId id="376" r:id="rId27"/>
    <p:sldId id="377" r:id="rId28"/>
    <p:sldId id="378" r:id="rId29"/>
    <p:sldId id="379" r:id="rId30"/>
    <p:sldId id="380" r:id="rId31"/>
    <p:sldId id="381" r:id="rId32"/>
    <p:sldId id="347"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68">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D2D"/>
    <a:srgbClr val="FF5F2D"/>
    <a:srgbClr val="EAEAEA"/>
    <a:srgbClr val="FFFFFF"/>
    <a:srgbClr val="DDDDDD"/>
    <a:srgbClr val="3366CC"/>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1740" autoAdjust="0"/>
  </p:normalViewPr>
  <p:slideViewPr>
    <p:cSldViewPr>
      <p:cViewPr varScale="1">
        <p:scale>
          <a:sx n="101" d="100"/>
          <a:sy n="101" d="100"/>
        </p:scale>
        <p:origin x="1434" y="126"/>
      </p:cViewPr>
      <p:guideLst>
        <p:guide orient="horz" pos="768"/>
        <p:guide pos="336"/>
      </p:guideLst>
    </p:cSldViewPr>
  </p:slideViewPr>
  <p:outlineViewPr>
    <p:cViewPr>
      <p:scale>
        <a:sx n="33" d="100"/>
        <a:sy n="33" d="100"/>
      </p:scale>
      <p:origin x="0" y="-195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B9D168F-C3BB-462A-BB0A-A21206371F7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atin typeface="Times New Roman" panose="02020603050405020304" pitchFamily="18" charset="0"/>
              </a:defRPr>
            </a:lvl1pPr>
          </a:lstStyle>
          <a:p>
            <a:pPr>
              <a:defRPr/>
            </a:pPr>
            <a:endParaRPr lang="en-US" altLang="en-US"/>
          </a:p>
        </p:txBody>
      </p:sp>
      <p:sp>
        <p:nvSpPr>
          <p:cNvPr id="4099" name="Rectangle 3">
            <a:extLst>
              <a:ext uri="{FF2B5EF4-FFF2-40B4-BE49-F238E27FC236}">
                <a16:creationId xmlns:a16="http://schemas.microsoft.com/office/drawing/2014/main" id="{01EB05B4-A164-489D-AD88-65ABBADE922A}"/>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atin typeface="Times New Roman" panose="02020603050405020304" pitchFamily="18" charset="0"/>
              </a:defRPr>
            </a:lvl1pPr>
          </a:lstStyle>
          <a:p>
            <a:pPr>
              <a:defRPr/>
            </a:pPr>
            <a:endParaRPr lang="en-US" altLang="en-US"/>
          </a:p>
        </p:txBody>
      </p:sp>
      <p:sp>
        <p:nvSpPr>
          <p:cNvPr id="4100" name="Rectangle 4">
            <a:extLst>
              <a:ext uri="{FF2B5EF4-FFF2-40B4-BE49-F238E27FC236}">
                <a16:creationId xmlns:a16="http://schemas.microsoft.com/office/drawing/2014/main" id="{51166401-2EF8-4813-AAC7-43690498B9FF}"/>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atin typeface="Times New Roman" panose="02020603050405020304" pitchFamily="18" charset="0"/>
              </a:defRPr>
            </a:lvl1pPr>
          </a:lstStyle>
          <a:p>
            <a:pPr>
              <a:defRPr/>
            </a:pPr>
            <a:endParaRPr lang="en-US" altLang="en-US"/>
          </a:p>
        </p:txBody>
      </p:sp>
      <p:sp>
        <p:nvSpPr>
          <p:cNvPr id="4101" name="Rectangle 5">
            <a:extLst>
              <a:ext uri="{FF2B5EF4-FFF2-40B4-BE49-F238E27FC236}">
                <a16:creationId xmlns:a16="http://schemas.microsoft.com/office/drawing/2014/main" id="{5F68BF0B-924B-4421-9C0D-E510DD427EF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atin typeface="Times New Roman" panose="02020603050405020304" pitchFamily="18" charset="0"/>
              </a:defRPr>
            </a:lvl1pPr>
          </a:lstStyle>
          <a:p>
            <a:pPr>
              <a:defRPr/>
            </a:pPr>
            <a:fld id="{E5916928-7A04-4E0B-BE43-14CF017F304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610BD4B-91CC-44EB-8862-7BCCBDE1E5D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atin typeface="Times New Roman" panose="02020603050405020304" pitchFamily="18" charset="0"/>
              </a:defRPr>
            </a:lvl1pPr>
          </a:lstStyle>
          <a:p>
            <a:pPr>
              <a:defRPr/>
            </a:pPr>
            <a:endParaRPr lang="en-US" altLang="en-US"/>
          </a:p>
        </p:txBody>
      </p:sp>
      <p:sp>
        <p:nvSpPr>
          <p:cNvPr id="2051" name="Rectangle 3">
            <a:extLst>
              <a:ext uri="{FF2B5EF4-FFF2-40B4-BE49-F238E27FC236}">
                <a16:creationId xmlns:a16="http://schemas.microsoft.com/office/drawing/2014/main" id="{0BC53A93-A149-4CCD-A9F5-9D979812B20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atin typeface="Times New Roman" panose="02020603050405020304" pitchFamily="18" charset="0"/>
              </a:defRPr>
            </a:lvl1pPr>
          </a:lstStyle>
          <a:p>
            <a:pPr>
              <a:defRPr/>
            </a:pPr>
            <a:endParaRPr lang="en-US" altLang="en-US"/>
          </a:p>
        </p:txBody>
      </p:sp>
      <p:sp>
        <p:nvSpPr>
          <p:cNvPr id="2052" name="Rectangle 4">
            <a:extLst>
              <a:ext uri="{FF2B5EF4-FFF2-40B4-BE49-F238E27FC236}">
                <a16:creationId xmlns:a16="http://schemas.microsoft.com/office/drawing/2014/main" id="{1DA94B75-E9D9-4BB6-B36F-FDE4AB47B023}"/>
              </a:ext>
            </a:extLst>
          </p:cNvPr>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3C5565CC-8219-4A2C-90EC-8C0D09D1B82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ECB7B887-9A7F-4E00-BF4A-036087E09BB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atin typeface="Times New Roman" panose="02020603050405020304" pitchFamily="18" charset="0"/>
              </a:defRPr>
            </a:lvl1pPr>
          </a:lstStyle>
          <a:p>
            <a:pPr>
              <a:defRPr/>
            </a:pPr>
            <a:endParaRPr lang="en-US" altLang="en-US"/>
          </a:p>
        </p:txBody>
      </p:sp>
      <p:sp>
        <p:nvSpPr>
          <p:cNvPr id="2055" name="Rectangle 7">
            <a:extLst>
              <a:ext uri="{FF2B5EF4-FFF2-40B4-BE49-F238E27FC236}">
                <a16:creationId xmlns:a16="http://schemas.microsoft.com/office/drawing/2014/main" id="{53D61D54-5DDC-4873-B8A7-4707004B44D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atin typeface="Times New Roman" panose="02020603050405020304" pitchFamily="18" charset="0"/>
              </a:defRPr>
            </a:lvl1pPr>
          </a:lstStyle>
          <a:p>
            <a:pPr>
              <a:defRPr/>
            </a:pPr>
            <a:fld id="{E3366B0B-0924-49A4-BFEF-F8A8D157C0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F070BBC-EC11-4134-AE87-AEB506829195}"/>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72F738C-35F1-42FB-816B-26586F8A11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Open lab</a:t>
            </a:r>
          </a:p>
        </p:txBody>
      </p:sp>
      <p:sp>
        <p:nvSpPr>
          <p:cNvPr id="21508" name="Slide Number Placeholder 3">
            <a:extLst>
              <a:ext uri="{FF2B5EF4-FFF2-40B4-BE49-F238E27FC236}">
                <a16:creationId xmlns:a16="http://schemas.microsoft.com/office/drawing/2014/main" id="{902ED293-308E-4F2A-8480-7E64928F99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AF860E-43CA-4510-B533-DA6BA3365C0D}"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A369490-A4B4-4313-908E-D45B6EADAB93}"/>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CDC8DF56-AD9E-4C8C-AC7D-EFDAF8CA2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11816606-1F37-442B-8269-4603E7F31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1EA7A2-2FA6-4FA8-B7F6-70FB6E9FADBD}"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EEDD34E-765C-4857-9656-B01A4E5475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4CA0FB-4E4E-4EDC-B0F0-018E4423C41F}"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53ACD6F8-F206-4488-ADBF-B82CF80DF0F7}"/>
              </a:ext>
            </a:extLst>
          </p:cNvPr>
          <p:cNvSpPr>
            <a:spLocks noGrp="1" noRot="1" noChangeAspect="1" noChangeArrowheads="1" noTextEdit="1"/>
          </p:cNvSpPr>
          <p:nvPr>
            <p:ph type="sldImg"/>
          </p:nvPr>
        </p:nvSpPr>
        <p:spPr>
          <a:ln cap="flat"/>
        </p:spPr>
      </p:sp>
      <p:sp>
        <p:nvSpPr>
          <p:cNvPr id="38916" name="Rectangle 3">
            <a:extLst>
              <a:ext uri="{FF2B5EF4-FFF2-40B4-BE49-F238E27FC236}">
                <a16:creationId xmlns:a16="http://schemas.microsoft.com/office/drawing/2014/main" id="{DC766EE3-E2CC-4BFA-99B4-EA08528CD3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83C5D3C-5EA6-45F4-9A19-C9C52E390B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4F50398-A68A-4E25-953F-204CE19E89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7DCC1152-8FE2-4E7E-B0E0-6B5A2DC8B93C}"/>
              </a:ext>
            </a:extLst>
          </p:cNvPr>
          <p:cNvSpPr>
            <a:spLocks noGrp="1" noChangeArrowheads="1"/>
          </p:cNvSpPr>
          <p:nvPr>
            <p:ph type="sldNum" sz="quarter" idx="12"/>
          </p:nvPr>
        </p:nvSpPr>
        <p:spPr>
          <a:ln/>
        </p:spPr>
        <p:txBody>
          <a:bodyPr/>
          <a:lstStyle>
            <a:lvl1pPr>
              <a:defRPr/>
            </a:lvl1pPr>
          </a:lstStyle>
          <a:p>
            <a:pPr>
              <a:defRPr/>
            </a:pPr>
            <a:fld id="{E4D8F1CE-E856-48B0-87E6-3091E08803D3}" type="slidenum">
              <a:rPr lang="en-US" altLang="en-US"/>
              <a:pPr>
                <a:defRPr/>
              </a:pPr>
              <a:t>‹#›</a:t>
            </a:fld>
            <a:endParaRPr lang="en-US" altLang="en-US"/>
          </a:p>
        </p:txBody>
      </p:sp>
    </p:spTree>
    <p:extLst>
      <p:ext uri="{BB962C8B-B14F-4D97-AF65-F5344CB8AC3E}">
        <p14:creationId xmlns:p14="http://schemas.microsoft.com/office/powerpoint/2010/main" val="103779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4ACE32F9-F9AE-4C12-9918-8F54377E89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4E04E18-5D65-4047-9E03-44F19ED62B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99BD3969-D3FA-4A79-9148-A2A5FFDE5AEB}"/>
              </a:ext>
            </a:extLst>
          </p:cNvPr>
          <p:cNvSpPr>
            <a:spLocks noGrp="1" noChangeArrowheads="1"/>
          </p:cNvSpPr>
          <p:nvPr>
            <p:ph type="sldNum" sz="quarter" idx="12"/>
          </p:nvPr>
        </p:nvSpPr>
        <p:spPr>
          <a:ln/>
        </p:spPr>
        <p:txBody>
          <a:bodyPr/>
          <a:lstStyle>
            <a:lvl1pPr>
              <a:defRPr/>
            </a:lvl1pPr>
          </a:lstStyle>
          <a:p>
            <a:pPr>
              <a:defRPr/>
            </a:pPr>
            <a:fld id="{46F5A1A6-1834-4B71-8DF6-68A9187E2B76}" type="slidenum">
              <a:rPr lang="en-US" altLang="en-US"/>
              <a:pPr>
                <a:defRPr/>
              </a:pPr>
              <a:t>‹#›</a:t>
            </a:fld>
            <a:endParaRPr lang="en-US" altLang="en-US"/>
          </a:p>
        </p:txBody>
      </p:sp>
    </p:spTree>
    <p:extLst>
      <p:ext uri="{BB962C8B-B14F-4D97-AF65-F5344CB8AC3E}">
        <p14:creationId xmlns:p14="http://schemas.microsoft.com/office/powerpoint/2010/main" val="394550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a:p>
        </p:txBody>
      </p:sp>
      <p:sp>
        <p:nvSpPr>
          <p:cNvPr id="4" name="Rectangle 12">
            <a:extLst>
              <a:ext uri="{FF2B5EF4-FFF2-40B4-BE49-F238E27FC236}">
                <a16:creationId xmlns:a16="http://schemas.microsoft.com/office/drawing/2014/main" id="{2C8DA356-4C95-4915-82D2-27F46FCB97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257F00AA-C986-4814-92B7-C83A74DAE7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B6655D24-4DB3-4811-B8E2-8C3728EED9E2}"/>
              </a:ext>
            </a:extLst>
          </p:cNvPr>
          <p:cNvSpPr>
            <a:spLocks noGrp="1" noChangeArrowheads="1"/>
          </p:cNvSpPr>
          <p:nvPr>
            <p:ph type="sldNum" sz="quarter" idx="12"/>
          </p:nvPr>
        </p:nvSpPr>
        <p:spPr>
          <a:ln/>
        </p:spPr>
        <p:txBody>
          <a:bodyPr/>
          <a:lstStyle>
            <a:lvl1pPr>
              <a:defRPr/>
            </a:lvl1pPr>
          </a:lstStyle>
          <a:p>
            <a:pPr>
              <a:defRPr/>
            </a:pPr>
            <a:fld id="{CC951592-9B12-4F7D-9BDA-D44F8B138A34}" type="slidenum">
              <a:rPr lang="en-US" altLang="en-US"/>
              <a:pPr>
                <a:defRPr/>
              </a:pPr>
              <a:t>‹#›</a:t>
            </a:fld>
            <a:endParaRPr lang="en-US" altLang="en-US"/>
          </a:p>
        </p:txBody>
      </p:sp>
    </p:spTree>
    <p:extLst>
      <p:ext uri="{BB962C8B-B14F-4D97-AF65-F5344CB8AC3E}">
        <p14:creationId xmlns:p14="http://schemas.microsoft.com/office/powerpoint/2010/main" val="277055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6FC41342-1E80-43ED-A8E0-949CCF6E1A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B465567-0ACD-4A10-99DC-9406DEAF3D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8095AEA-B199-4424-824F-3068C08E4904}"/>
              </a:ext>
            </a:extLst>
          </p:cNvPr>
          <p:cNvSpPr>
            <a:spLocks noGrp="1" noChangeArrowheads="1"/>
          </p:cNvSpPr>
          <p:nvPr>
            <p:ph type="sldNum" sz="quarter" idx="12"/>
          </p:nvPr>
        </p:nvSpPr>
        <p:spPr>
          <a:ln/>
        </p:spPr>
        <p:txBody>
          <a:bodyPr/>
          <a:lstStyle>
            <a:lvl1pPr>
              <a:defRPr/>
            </a:lvl1pPr>
          </a:lstStyle>
          <a:p>
            <a:pPr>
              <a:defRPr/>
            </a:pPr>
            <a:fld id="{3EA3EE14-B4DD-4E93-9412-533FD4D461DB}" type="slidenum">
              <a:rPr lang="en-US" altLang="en-US"/>
              <a:pPr>
                <a:defRPr/>
              </a:pPr>
              <a:t>‹#›</a:t>
            </a:fld>
            <a:endParaRPr lang="en-US" altLang="en-US"/>
          </a:p>
        </p:txBody>
      </p:sp>
    </p:spTree>
    <p:extLst>
      <p:ext uri="{BB962C8B-B14F-4D97-AF65-F5344CB8AC3E}">
        <p14:creationId xmlns:p14="http://schemas.microsoft.com/office/powerpoint/2010/main" val="104825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5AC52086-6040-416F-B4BF-919C9A5E51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6B616020-4277-48F9-A907-80BC5FF34E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A445817E-9D8B-4C00-98F8-B3F9C9BEAECD}"/>
              </a:ext>
            </a:extLst>
          </p:cNvPr>
          <p:cNvSpPr>
            <a:spLocks noGrp="1" noChangeArrowheads="1"/>
          </p:cNvSpPr>
          <p:nvPr>
            <p:ph type="sldNum" sz="quarter" idx="12"/>
          </p:nvPr>
        </p:nvSpPr>
        <p:spPr>
          <a:ln/>
        </p:spPr>
        <p:txBody>
          <a:bodyPr/>
          <a:lstStyle>
            <a:lvl1pPr>
              <a:defRPr/>
            </a:lvl1pPr>
          </a:lstStyle>
          <a:p>
            <a:pPr>
              <a:defRPr/>
            </a:pPr>
            <a:fld id="{43F7697B-8B55-47A2-9F34-35F915EBC489}" type="slidenum">
              <a:rPr lang="en-US" altLang="en-US"/>
              <a:pPr>
                <a:defRPr/>
              </a:pPr>
              <a:t>‹#›</a:t>
            </a:fld>
            <a:endParaRPr lang="en-US" altLang="en-US"/>
          </a:p>
        </p:txBody>
      </p:sp>
    </p:spTree>
    <p:extLst>
      <p:ext uri="{BB962C8B-B14F-4D97-AF65-F5344CB8AC3E}">
        <p14:creationId xmlns:p14="http://schemas.microsoft.com/office/powerpoint/2010/main" val="300279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7ABD2AEE-F971-4078-A3F6-6830F313EC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B58F003F-1175-4DCF-9341-DE1BAEB59E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0A61B10E-A9D5-402A-A619-47D7EBD3855E}"/>
              </a:ext>
            </a:extLst>
          </p:cNvPr>
          <p:cNvSpPr>
            <a:spLocks noGrp="1" noChangeArrowheads="1"/>
          </p:cNvSpPr>
          <p:nvPr>
            <p:ph type="sldNum" sz="quarter" idx="12"/>
          </p:nvPr>
        </p:nvSpPr>
        <p:spPr>
          <a:ln/>
        </p:spPr>
        <p:txBody>
          <a:bodyPr/>
          <a:lstStyle>
            <a:lvl1pPr>
              <a:defRPr/>
            </a:lvl1pPr>
          </a:lstStyle>
          <a:p>
            <a:pPr>
              <a:defRPr/>
            </a:pPr>
            <a:fld id="{E49D662C-889E-436A-9B03-6C8FAA1520F2}" type="slidenum">
              <a:rPr lang="en-US" altLang="en-US"/>
              <a:pPr>
                <a:defRPr/>
              </a:pPr>
              <a:t>‹#›</a:t>
            </a:fld>
            <a:endParaRPr lang="en-US" altLang="en-US"/>
          </a:p>
        </p:txBody>
      </p:sp>
    </p:spTree>
    <p:extLst>
      <p:ext uri="{BB962C8B-B14F-4D97-AF65-F5344CB8AC3E}">
        <p14:creationId xmlns:p14="http://schemas.microsoft.com/office/powerpoint/2010/main" val="11668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533400" y="1752600"/>
            <a:ext cx="7772400"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2EA9C429-C411-4252-BAFF-55AAE63F75A9}"/>
              </a:ext>
            </a:extLst>
          </p:cNvPr>
          <p:cNvSpPr>
            <a:spLocks noGrp="1" noChangeArrowheads="1"/>
          </p:cNvSpPr>
          <p:nvPr>
            <p:ph type="dt" sz="half" idx="14"/>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9EFC0C4-AE33-4AE5-A7EA-2A6ACDAF44C9}"/>
              </a:ext>
            </a:extLst>
          </p:cNvPr>
          <p:cNvSpPr>
            <a:spLocks noGrp="1" noChangeArrowheads="1"/>
          </p:cNvSpPr>
          <p:nvPr>
            <p:ph type="ftr" sz="quarter" idx="15"/>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02474850-F9B1-4ABC-BD4B-3B696BBE64B0}"/>
              </a:ext>
            </a:extLst>
          </p:cNvPr>
          <p:cNvSpPr>
            <a:spLocks noGrp="1" noChangeArrowheads="1"/>
          </p:cNvSpPr>
          <p:nvPr>
            <p:ph type="sldNum" sz="quarter" idx="16"/>
          </p:nvPr>
        </p:nvSpPr>
        <p:spPr>
          <a:ln/>
        </p:spPr>
        <p:txBody>
          <a:bodyPr/>
          <a:lstStyle>
            <a:lvl1pPr>
              <a:defRPr/>
            </a:lvl1pPr>
          </a:lstStyle>
          <a:p>
            <a:pPr>
              <a:defRPr/>
            </a:pPr>
            <a:fld id="{87F29512-DA81-4D87-B516-D2A3D42AFF78}" type="slidenum">
              <a:rPr lang="en-US" altLang="en-US"/>
              <a:pPr>
                <a:defRPr/>
              </a:pPr>
              <a:t>‹#›</a:t>
            </a:fld>
            <a:endParaRPr lang="en-US" altLang="en-US"/>
          </a:p>
        </p:txBody>
      </p:sp>
    </p:spTree>
    <p:extLst>
      <p:ext uri="{BB962C8B-B14F-4D97-AF65-F5344CB8AC3E}">
        <p14:creationId xmlns:p14="http://schemas.microsoft.com/office/powerpoint/2010/main" val="166710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7F55F825-A15D-4A12-B3FF-8732FC7487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3DAE9E61-79DE-484D-A31E-4B173AE097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581A65B7-EDCE-4848-9503-9296AB68A642}"/>
              </a:ext>
            </a:extLst>
          </p:cNvPr>
          <p:cNvSpPr>
            <a:spLocks noGrp="1" noChangeArrowheads="1"/>
          </p:cNvSpPr>
          <p:nvPr>
            <p:ph type="sldNum" sz="quarter" idx="12"/>
          </p:nvPr>
        </p:nvSpPr>
        <p:spPr>
          <a:ln/>
        </p:spPr>
        <p:txBody>
          <a:bodyPr/>
          <a:lstStyle>
            <a:lvl1pPr>
              <a:defRPr/>
            </a:lvl1pPr>
          </a:lstStyle>
          <a:p>
            <a:pPr>
              <a:defRPr/>
            </a:pPr>
            <a:fld id="{EC0AB115-8853-4F23-944B-D1FE07C057D1}" type="slidenum">
              <a:rPr lang="en-US" altLang="en-US"/>
              <a:pPr>
                <a:defRPr/>
              </a:pPr>
              <a:t>‹#›</a:t>
            </a:fld>
            <a:endParaRPr lang="en-US" altLang="en-US"/>
          </a:p>
        </p:txBody>
      </p:sp>
    </p:spTree>
    <p:extLst>
      <p:ext uri="{BB962C8B-B14F-4D97-AF65-F5344CB8AC3E}">
        <p14:creationId xmlns:p14="http://schemas.microsoft.com/office/powerpoint/2010/main" val="111626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C4CBFE54-96DF-4D48-A175-6341038881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3A17389B-B299-46EC-94B7-6BA80DF62D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96D07084-F32C-4F37-B6F3-E218CDAC04BB}"/>
              </a:ext>
            </a:extLst>
          </p:cNvPr>
          <p:cNvSpPr>
            <a:spLocks noGrp="1" noChangeArrowheads="1"/>
          </p:cNvSpPr>
          <p:nvPr>
            <p:ph type="sldNum" sz="quarter" idx="12"/>
          </p:nvPr>
        </p:nvSpPr>
        <p:spPr>
          <a:ln/>
        </p:spPr>
        <p:txBody>
          <a:bodyPr/>
          <a:lstStyle>
            <a:lvl1pPr>
              <a:defRPr/>
            </a:lvl1pPr>
          </a:lstStyle>
          <a:p>
            <a:pPr>
              <a:defRPr/>
            </a:pPr>
            <a:fld id="{ABA13D80-2CA0-4014-B9CE-4A2E40D454C5}" type="slidenum">
              <a:rPr lang="en-US" altLang="en-US"/>
              <a:pPr>
                <a:defRPr/>
              </a:pPr>
              <a:t>‹#›</a:t>
            </a:fld>
            <a:endParaRPr lang="en-US" altLang="en-US"/>
          </a:p>
        </p:txBody>
      </p:sp>
    </p:spTree>
    <p:extLst>
      <p:ext uri="{BB962C8B-B14F-4D97-AF65-F5344CB8AC3E}">
        <p14:creationId xmlns:p14="http://schemas.microsoft.com/office/powerpoint/2010/main" val="342794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C3E09A7F-F1E9-4AD9-A415-4E5EA089CD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4C08E847-694F-4977-9003-2DD739B41F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A7291440-DD78-4828-B443-FDBE824E5581}"/>
              </a:ext>
            </a:extLst>
          </p:cNvPr>
          <p:cNvSpPr>
            <a:spLocks noGrp="1" noChangeArrowheads="1"/>
          </p:cNvSpPr>
          <p:nvPr>
            <p:ph type="sldNum" sz="quarter" idx="12"/>
          </p:nvPr>
        </p:nvSpPr>
        <p:spPr>
          <a:ln/>
        </p:spPr>
        <p:txBody>
          <a:bodyPr/>
          <a:lstStyle>
            <a:lvl1pPr>
              <a:defRPr/>
            </a:lvl1pPr>
          </a:lstStyle>
          <a:p>
            <a:pPr>
              <a:defRPr/>
            </a:pPr>
            <a:fld id="{04BD2FA2-9C45-4876-A402-E9E8587FEFCB}" type="slidenum">
              <a:rPr lang="en-US" altLang="en-US"/>
              <a:pPr>
                <a:defRPr/>
              </a:pPr>
              <a:t>‹#›</a:t>
            </a:fld>
            <a:endParaRPr lang="en-US" altLang="en-US"/>
          </a:p>
        </p:txBody>
      </p:sp>
    </p:spTree>
    <p:extLst>
      <p:ext uri="{BB962C8B-B14F-4D97-AF65-F5344CB8AC3E}">
        <p14:creationId xmlns:p14="http://schemas.microsoft.com/office/powerpoint/2010/main" val="238749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F9D105A-E879-4353-B507-5773F80198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B7E774A8-F69F-4176-AF09-DC9A6E5948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EBE9F323-F8D1-4678-B340-BEC26799A675}"/>
              </a:ext>
            </a:extLst>
          </p:cNvPr>
          <p:cNvSpPr>
            <a:spLocks noGrp="1" noChangeArrowheads="1"/>
          </p:cNvSpPr>
          <p:nvPr>
            <p:ph type="sldNum" sz="quarter" idx="12"/>
          </p:nvPr>
        </p:nvSpPr>
        <p:spPr>
          <a:ln/>
        </p:spPr>
        <p:txBody>
          <a:bodyPr/>
          <a:lstStyle>
            <a:lvl1pPr>
              <a:defRPr/>
            </a:lvl1pPr>
          </a:lstStyle>
          <a:p>
            <a:pPr>
              <a:defRPr/>
            </a:pPr>
            <a:fld id="{C6B34F37-03B4-492D-AADA-367166641100}" type="slidenum">
              <a:rPr lang="en-US" altLang="en-US"/>
              <a:pPr>
                <a:defRPr/>
              </a:pPr>
              <a:t>‹#›</a:t>
            </a:fld>
            <a:endParaRPr lang="en-US" altLang="en-US"/>
          </a:p>
        </p:txBody>
      </p:sp>
    </p:spTree>
    <p:extLst>
      <p:ext uri="{BB962C8B-B14F-4D97-AF65-F5344CB8AC3E}">
        <p14:creationId xmlns:p14="http://schemas.microsoft.com/office/powerpoint/2010/main" val="41490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7B4E535-573A-4D26-A57D-B2BA43563245}"/>
              </a:ext>
            </a:extLst>
          </p:cNvPr>
          <p:cNvGrpSpPr>
            <a:grpSpLocks/>
          </p:cNvGrpSpPr>
          <p:nvPr/>
        </p:nvGrpSpPr>
        <p:grpSpPr bwMode="auto">
          <a:xfrm>
            <a:off x="0" y="3902075"/>
            <a:ext cx="3400425" cy="2949575"/>
            <a:chOff x="0" y="2458"/>
            <a:chExt cx="2142" cy="1858"/>
          </a:xfrm>
        </p:grpSpPr>
        <p:sp>
          <p:nvSpPr>
            <p:cNvPr id="196611" name="Freeform 3">
              <a:extLst>
                <a:ext uri="{FF2B5EF4-FFF2-40B4-BE49-F238E27FC236}">
                  <a16:creationId xmlns:a16="http://schemas.microsoft.com/office/drawing/2014/main" id="{3CAA4126-D746-463E-86C8-C0186E76A66E}"/>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96612" name="Freeform 4">
              <a:extLst>
                <a:ext uri="{FF2B5EF4-FFF2-40B4-BE49-F238E27FC236}">
                  <a16:creationId xmlns:a16="http://schemas.microsoft.com/office/drawing/2014/main" id="{132A1876-B116-4FEA-928E-CBF474B26CB1}"/>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dirty="0">
                <a:latin typeface="Arial" charset="0"/>
              </a:endParaRPr>
            </a:p>
          </p:txBody>
        </p:sp>
        <p:sp>
          <p:nvSpPr>
            <p:cNvPr id="196613" name="Freeform 5">
              <a:extLst>
                <a:ext uri="{FF2B5EF4-FFF2-40B4-BE49-F238E27FC236}">
                  <a16:creationId xmlns:a16="http://schemas.microsoft.com/office/drawing/2014/main" id="{76C0BA0D-08D0-48E4-9BEB-64AD32964652}"/>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96614" name="Freeform 6">
              <a:extLst>
                <a:ext uri="{FF2B5EF4-FFF2-40B4-BE49-F238E27FC236}">
                  <a16:creationId xmlns:a16="http://schemas.microsoft.com/office/drawing/2014/main" id="{F73EA8C9-332E-4F00-A7E6-FA5518CBF295}"/>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1036" name="Oval 7">
              <a:extLst>
                <a:ext uri="{FF2B5EF4-FFF2-40B4-BE49-F238E27FC236}">
                  <a16:creationId xmlns:a16="http://schemas.microsoft.com/office/drawing/2014/main" id="{AB8507F3-AE12-4011-8E0D-1F90CF2C09FA}"/>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7" name="Oval 8">
              <a:extLst>
                <a:ext uri="{FF2B5EF4-FFF2-40B4-BE49-F238E27FC236}">
                  <a16:creationId xmlns:a16="http://schemas.microsoft.com/office/drawing/2014/main" id="{71B33316-5FEA-4CA9-B6C0-6E4E72958649}"/>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8" name="Oval 9">
              <a:extLst>
                <a:ext uri="{FF2B5EF4-FFF2-40B4-BE49-F238E27FC236}">
                  <a16:creationId xmlns:a16="http://schemas.microsoft.com/office/drawing/2014/main" id="{3351023E-99F3-444E-9AAE-EA0DE42968A2}"/>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sp>
        <p:nvSpPr>
          <p:cNvPr id="196618" name="Rectangle 10">
            <a:extLst>
              <a:ext uri="{FF2B5EF4-FFF2-40B4-BE49-F238E27FC236}">
                <a16:creationId xmlns:a16="http://schemas.microsoft.com/office/drawing/2014/main" id="{8576706A-9643-4217-8F00-1FFB12CD87AC}"/>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96619" name="Rectangle 11">
            <a:extLst>
              <a:ext uri="{FF2B5EF4-FFF2-40B4-BE49-F238E27FC236}">
                <a16:creationId xmlns:a16="http://schemas.microsoft.com/office/drawing/2014/main" id="{89A45005-8901-4440-9766-E3485548EA5A}"/>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6620" name="Rectangle 12">
            <a:extLst>
              <a:ext uri="{FF2B5EF4-FFF2-40B4-BE49-F238E27FC236}">
                <a16:creationId xmlns:a16="http://schemas.microsoft.com/office/drawing/2014/main" id="{83A94DD2-9C6F-4F21-A5F7-4D79280712D4}"/>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196621" name="Rectangle 13">
            <a:extLst>
              <a:ext uri="{FF2B5EF4-FFF2-40B4-BE49-F238E27FC236}">
                <a16:creationId xmlns:a16="http://schemas.microsoft.com/office/drawing/2014/main" id="{38B550D8-FAC8-4627-83CE-79B9F72CF59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196622" name="Rectangle 14">
            <a:extLst>
              <a:ext uri="{FF2B5EF4-FFF2-40B4-BE49-F238E27FC236}">
                <a16:creationId xmlns:a16="http://schemas.microsoft.com/office/drawing/2014/main" id="{D05D1286-23A6-4E02-A4BA-CD907802874C}"/>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FF31B14F-5FE2-4908-80CC-13E3F453F2BB}"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ytechcc.edu/mis/self-service-password-reset/"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2.faytechcc.edu/HandbooksManuals/FTCC_Student_Handbook.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2.faytechcc.edu/HandbooksManuals/FTCC_Student_Handbook.pdf"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2.faytechcc.edu/HandbooksManuals/FTCC_Student_Handbook.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2.faytechcc.edu/HandbooksManuals/FTCC_Student_Handbook.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2.faytechcc.edu/HandbooksManuals/FTCCStudentHandbook.pdf"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CBAB97B-5FD4-4EF9-9FA6-C0F225CF6410}"/>
              </a:ext>
            </a:extLst>
          </p:cNvPr>
          <p:cNvSpPr>
            <a:spLocks noGrp="1"/>
          </p:cNvSpPr>
          <p:nvPr>
            <p:ph type="title"/>
          </p:nvPr>
        </p:nvSpPr>
        <p:spPr>
          <a:xfrm>
            <a:off x="569843" y="2859087"/>
            <a:ext cx="8229600" cy="1139825"/>
          </a:xfrm>
        </p:spPr>
        <p:txBody>
          <a:bodyPr/>
          <a:lstStyle/>
          <a:p>
            <a:r>
              <a:rPr lang="en-US" kern="0" dirty="0">
                <a:effectLst>
                  <a:outerShdw blurRad="38100" dist="38100" dir="2700000" algn="tl">
                    <a:srgbClr val="000000">
                      <a:alpha val="43137"/>
                    </a:srgbClr>
                  </a:outerShdw>
                </a:effectLst>
              </a:rPr>
              <a:t>Open Computer Labs Orientation</a:t>
            </a:r>
            <a:endParaRPr lang="en-US" dirty="0"/>
          </a:p>
        </p:txBody>
      </p:sp>
      <p:pic>
        <p:nvPicPr>
          <p:cNvPr id="5" name="Content Placeholder 4" descr="ATC Building&#10;&#10;Picture of the front entrance to the ATC building.">
            <a:extLst>
              <a:ext uri="{FF2B5EF4-FFF2-40B4-BE49-F238E27FC236}">
                <a16:creationId xmlns:a16="http://schemas.microsoft.com/office/drawing/2014/main" id="{A4929CFB-3C5E-422A-AC9B-1EDB464FB23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59839" y="457200"/>
            <a:ext cx="3424322" cy="2273126"/>
          </a:xfrm>
        </p:spPr>
      </p:pic>
      <p:pic>
        <p:nvPicPr>
          <p:cNvPr id="6" name="Content Placeholder 5" descr="FTCC Banner&#10;&#10;Picture of FTCC banner showing the slogan &quot;It's not just an education... it's your future.&quot;">
            <a:extLst>
              <a:ext uri="{FF2B5EF4-FFF2-40B4-BE49-F238E27FC236}">
                <a16:creationId xmlns:a16="http://schemas.microsoft.com/office/drawing/2014/main" id="{31C64289-8161-431B-B03F-0A075792126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42658" y="4287685"/>
            <a:ext cx="6910903" cy="195962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8D198-C3B6-402B-BFD9-E6D7A0D91893}"/>
              </a:ext>
            </a:extLst>
          </p:cNvPr>
          <p:cNvSpPr>
            <a:spLocks noGrp="1"/>
          </p:cNvSpPr>
          <p:nvPr>
            <p:ph type="title"/>
          </p:nvPr>
        </p:nvSpPr>
        <p:spPr/>
        <p:txBody>
          <a:bodyPr/>
          <a:lstStyle/>
          <a:p>
            <a:pPr>
              <a:defRPr/>
            </a:pPr>
            <a:r>
              <a:rPr lang="en-US" altLang="en-US" b="1" dirty="0">
                <a:solidFill>
                  <a:srgbClr val="FFFFFF"/>
                </a:solidFill>
                <a:effectLst>
                  <a:outerShdw blurRad="38100" dist="38100" dir="2700000" algn="tl">
                    <a:srgbClr val="000000"/>
                  </a:outerShdw>
                </a:effectLst>
                <a:cs typeface="Times New Roman" panose="02020603050405020304" pitchFamily="18" charset="0"/>
              </a:rPr>
              <a:t>Password</a:t>
            </a:r>
            <a:endParaRPr lang="en-US" dirty="0"/>
          </a:p>
        </p:txBody>
      </p:sp>
      <p:sp>
        <p:nvSpPr>
          <p:cNvPr id="7" name="Content Placeholder 6">
            <a:extLst>
              <a:ext uri="{FF2B5EF4-FFF2-40B4-BE49-F238E27FC236}">
                <a16:creationId xmlns:a16="http://schemas.microsoft.com/office/drawing/2014/main" id="{9E8D479D-0E3E-4FB7-AA17-DE10092FFF24}"/>
              </a:ext>
            </a:extLst>
          </p:cNvPr>
          <p:cNvSpPr>
            <a:spLocks noGrp="1"/>
          </p:cNvSpPr>
          <p:nvPr>
            <p:ph idx="1"/>
          </p:nvPr>
        </p:nvSpPr>
        <p:spPr/>
        <p:txBody>
          <a:bodyPr/>
          <a:lstStyle/>
          <a:p>
            <a:pPr>
              <a:defRPr/>
            </a:pPr>
            <a:r>
              <a:rPr lang="en-US" altLang="en-US" sz="2000" dirty="0">
                <a:effectLst>
                  <a:outerShdw blurRad="38100" dist="38100" dir="2700000" algn="tl">
                    <a:srgbClr val="000000"/>
                  </a:outerShdw>
                </a:effectLst>
                <a:cs typeface="Times New Roman" panose="02020603050405020304" pitchFamily="18" charset="0"/>
              </a:rPr>
              <a:t>Upon first sign-in you will be prompted to change your temporary password.</a:t>
            </a:r>
          </a:p>
          <a:p>
            <a:pPr marL="0" indent="0">
              <a:buNone/>
              <a:defRPr/>
            </a:pPr>
            <a:endParaRPr lang="en-US" altLang="en-US" sz="2000" dirty="0">
              <a:effectLst>
                <a:outerShdw blurRad="38100" dist="38100" dir="2700000" algn="tl">
                  <a:srgbClr val="000000"/>
                </a:outerShdw>
              </a:effectLst>
              <a:cs typeface="Times New Roman" panose="02020603050405020304" pitchFamily="18" charset="0"/>
            </a:endParaRPr>
          </a:p>
          <a:p>
            <a:pPr>
              <a:defRPr/>
            </a:pPr>
            <a:r>
              <a:rPr lang="en-US" altLang="en-US" sz="2000" dirty="0">
                <a:effectLst>
                  <a:outerShdw blurRad="38100" dist="38100" dir="2700000" algn="tl">
                    <a:srgbClr val="000000"/>
                  </a:outerShdw>
                </a:effectLst>
                <a:cs typeface="Times New Roman" panose="02020603050405020304" pitchFamily="18" charset="0"/>
              </a:rPr>
              <a:t>You are required to change your password during your first login attempt.</a:t>
            </a:r>
          </a:p>
          <a:p>
            <a:pPr marL="0" indent="0">
              <a:buNone/>
              <a:defRPr/>
            </a:pPr>
            <a:endParaRPr lang="en-US" altLang="en-US" sz="2000" dirty="0">
              <a:effectLst>
                <a:outerShdw blurRad="38100" dist="38100" dir="2700000" algn="tl">
                  <a:srgbClr val="000000"/>
                </a:outerShdw>
              </a:effectLst>
              <a:cs typeface="Times New Roman" panose="02020603050405020304" pitchFamily="18" charset="0"/>
            </a:endParaRPr>
          </a:p>
          <a:p>
            <a:pPr>
              <a:defRPr/>
            </a:pPr>
            <a:r>
              <a:rPr lang="en-US" altLang="en-US" sz="2000" dirty="0">
                <a:effectLst>
                  <a:outerShdw blurRad="38100" dist="38100" dir="2700000" algn="tl">
                    <a:srgbClr val="000000"/>
                  </a:outerShdw>
                </a:effectLst>
                <a:cs typeface="Times New Roman" panose="02020603050405020304" pitchFamily="18" charset="0"/>
              </a:rPr>
              <a:t>Returning students will use their last password or require a password reset.</a:t>
            </a:r>
          </a:p>
          <a:p>
            <a:pPr marL="0" indent="0">
              <a:buNone/>
              <a:defRPr/>
            </a:pPr>
            <a:endParaRPr lang="en-US" altLang="en-US" sz="2000" dirty="0">
              <a:effectLst>
                <a:outerShdw blurRad="38100" dist="38100" dir="2700000" algn="tl">
                  <a:srgbClr val="000000"/>
                </a:outerShdw>
              </a:effectLst>
              <a:cs typeface="Times New Roman" panose="02020603050405020304" pitchFamily="18" charset="0"/>
            </a:endParaRPr>
          </a:p>
          <a:p>
            <a:pPr>
              <a:defRPr/>
            </a:pPr>
            <a:r>
              <a:rPr lang="en-US" altLang="en-US" sz="2000" dirty="0">
                <a:effectLst>
                  <a:outerShdw blurRad="38100" dist="38100" dir="2700000" algn="tl">
                    <a:srgbClr val="000000"/>
                  </a:outerShdw>
                </a:effectLst>
                <a:cs typeface="Times New Roman" panose="02020603050405020304" pitchFamily="18" charset="0"/>
              </a:rPr>
              <a:t>New students’ initial password is their DOB (Date of Birth) (</a:t>
            </a:r>
            <a:r>
              <a:rPr lang="en-US" altLang="en-US" sz="2000" dirty="0" err="1">
                <a:effectLst>
                  <a:outerShdw blurRad="38100" dist="38100" dir="2700000" algn="tl">
                    <a:srgbClr val="000000"/>
                  </a:outerShdw>
                </a:effectLst>
                <a:cs typeface="Times New Roman" panose="02020603050405020304" pitchFamily="18" charset="0"/>
              </a:rPr>
              <a:t>mmddyyyy</a:t>
            </a:r>
            <a:r>
              <a:rPr lang="en-US" altLang="en-US" sz="2000" dirty="0">
                <a:effectLst>
                  <a:outerShdw blurRad="38100" dist="38100" dir="2700000" algn="tl">
                    <a:srgbClr val="000000"/>
                  </a:outerShdw>
                </a:effectLst>
                <a:cs typeface="Times New Roman" panose="02020603050405020304" pitchFamily="18" charset="0"/>
              </a:rPr>
              <a:t>) with no dashes or spaces (example: January 2, 1980 would be 01021980).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837442-A814-4922-8220-DFBFDDDCA4D7}"/>
              </a:ext>
            </a:extLst>
          </p:cNvPr>
          <p:cNvSpPr>
            <a:spLocks noGrp="1"/>
          </p:cNvSpPr>
          <p:nvPr>
            <p:ph type="title"/>
          </p:nvPr>
        </p:nvSpPr>
        <p:spPr/>
        <p:txBody>
          <a:bodyPr/>
          <a:lstStyle/>
          <a:p>
            <a:pPr>
              <a:defRPr/>
            </a:pPr>
            <a:r>
              <a:rPr lang="en-US" b="1" dirty="0">
                <a:effectLst>
                  <a:outerShdw blurRad="38100" dist="38100" dir="2700000" algn="tl">
                    <a:srgbClr val="000000">
                      <a:alpha val="43137"/>
                    </a:srgbClr>
                  </a:outerShdw>
                </a:effectLst>
              </a:rPr>
              <a:t>Password Reset</a:t>
            </a:r>
          </a:p>
        </p:txBody>
      </p:sp>
      <p:sp>
        <p:nvSpPr>
          <p:cNvPr id="3" name="Content Placeholder 2">
            <a:extLst>
              <a:ext uri="{FF2B5EF4-FFF2-40B4-BE49-F238E27FC236}">
                <a16:creationId xmlns:a16="http://schemas.microsoft.com/office/drawing/2014/main" id="{DF2AE63F-0656-4DAB-89F0-B145CFB694E5}"/>
              </a:ext>
            </a:extLst>
          </p:cNvPr>
          <p:cNvSpPr>
            <a:spLocks noGrp="1"/>
          </p:cNvSpPr>
          <p:nvPr>
            <p:ph idx="1"/>
          </p:nvPr>
        </p:nvSpPr>
        <p:spPr>
          <a:xfrm>
            <a:off x="457200" y="1295400"/>
            <a:ext cx="8305800" cy="5181600"/>
          </a:xfrm>
        </p:spPr>
        <p:txBody>
          <a:bodyPr/>
          <a:lstStyle/>
          <a:p>
            <a:pPr>
              <a:defRPr/>
            </a:pPr>
            <a:r>
              <a:rPr lang="en-US" sz="1800" dirty="0">
                <a:effectLst>
                  <a:outerShdw blurRad="38100" dist="38100" dir="2700000" algn="tl">
                    <a:srgbClr val="000000">
                      <a:alpha val="43137"/>
                    </a:srgbClr>
                  </a:outerShdw>
                </a:effectLst>
                <a:cs typeface="Times New Roman" panose="02020603050405020304" pitchFamily="18" charset="0"/>
              </a:rPr>
              <a:t>As of October 1, 2015, if you are new to FTCC and are unable to make it to the campus, you can use the online password reset tool to get started with the single login system.</a:t>
            </a:r>
          </a:p>
          <a:p>
            <a:pPr>
              <a:defRPr/>
            </a:pPr>
            <a:endParaRPr lang="en-US" sz="1800" dirty="0">
              <a:effectLst>
                <a:outerShdw blurRad="38100" dist="38100" dir="2700000" algn="tl">
                  <a:srgbClr val="000000">
                    <a:alpha val="43137"/>
                  </a:srgbClr>
                </a:outerShdw>
              </a:effectLst>
              <a:cs typeface="Times New Roman" panose="02020603050405020304" pitchFamily="18" charset="0"/>
            </a:endParaRPr>
          </a:p>
          <a:p>
            <a:pPr>
              <a:defRPr/>
            </a:pPr>
            <a:r>
              <a:rPr lang="en-US" sz="1800" b="1" dirty="0">
                <a:effectLst>
                  <a:outerShdw blurRad="38100" dist="38100" dir="2700000" algn="tl">
                    <a:srgbClr val="000000">
                      <a:alpha val="43137"/>
                    </a:srgbClr>
                  </a:outerShdw>
                </a:effectLst>
                <a:cs typeface="Times New Roman" panose="02020603050405020304" pitchFamily="18" charset="0"/>
              </a:rPr>
              <a:t>Password Reset</a:t>
            </a:r>
            <a:r>
              <a:rPr lang="en-US" sz="1800" dirty="0">
                <a:effectLst>
                  <a:outerShdw blurRad="38100" dist="38100" dir="2700000" algn="tl">
                    <a:srgbClr val="000000">
                      <a:alpha val="43137"/>
                    </a:srgbClr>
                  </a:outerShdw>
                </a:effectLst>
                <a:cs typeface="Times New Roman" panose="02020603050405020304" pitchFamily="18" charset="0"/>
              </a:rPr>
              <a:t> - The password reset link can be found in the footer of every page on the FTCC website in the “Other” column. Alternatively, you can use this address to reach the password reset page: </a:t>
            </a:r>
            <a:r>
              <a:rPr lang="en-US" sz="1800" dirty="0">
                <a:effectLst>
                  <a:outerShdw blurRad="38100" dist="38100" dir="2700000" algn="tl">
                    <a:srgbClr val="000000">
                      <a:alpha val="43137"/>
                    </a:srgbClr>
                  </a:outerShdw>
                </a:effectLst>
                <a:cs typeface="Times New Roman" panose="02020603050405020304" pitchFamily="18" charset="0"/>
                <a:hlinkClick r:id="rId2"/>
              </a:rPr>
              <a:t>https://www.faytechcc.edu/mis/self-service-password-reset/</a:t>
            </a:r>
            <a:br>
              <a:rPr lang="en-US" sz="1800" dirty="0">
                <a:effectLst>
                  <a:outerShdw blurRad="38100" dist="38100" dir="2700000" algn="tl">
                    <a:srgbClr val="000000">
                      <a:alpha val="43137"/>
                    </a:srgbClr>
                  </a:outerShdw>
                </a:effectLst>
                <a:cs typeface="Times New Roman" panose="02020603050405020304" pitchFamily="18" charset="0"/>
              </a:rPr>
            </a:br>
            <a:br>
              <a:rPr lang="en-US" sz="1800" dirty="0">
                <a:effectLst>
                  <a:outerShdw blurRad="38100" dist="38100" dir="2700000" algn="tl">
                    <a:srgbClr val="000000">
                      <a:alpha val="43137"/>
                    </a:srgbClr>
                  </a:outerShdw>
                </a:effectLst>
                <a:cs typeface="Times New Roman" panose="02020603050405020304" pitchFamily="18" charset="0"/>
              </a:rPr>
            </a:br>
            <a:r>
              <a:rPr lang="en-US" sz="1800" dirty="0">
                <a:effectLst>
                  <a:outerShdw blurRad="38100" dist="38100" dir="2700000" algn="tl">
                    <a:srgbClr val="000000">
                      <a:alpha val="43137"/>
                    </a:srgbClr>
                  </a:outerShdw>
                </a:effectLst>
                <a:cs typeface="Times New Roman" panose="02020603050405020304" pitchFamily="18" charset="0"/>
              </a:rPr>
              <a:t>When resetting your password, you will need to:</a:t>
            </a:r>
          </a:p>
          <a:p>
            <a:pPr lvl="1">
              <a:defRPr/>
            </a:pPr>
            <a:r>
              <a:rPr lang="en-US" sz="1800" dirty="0">
                <a:effectLst>
                  <a:outerShdw blurRad="38100" dist="38100" dir="2700000" algn="tl">
                    <a:srgbClr val="000000">
                      <a:alpha val="43137"/>
                    </a:srgbClr>
                  </a:outerShdw>
                </a:effectLst>
                <a:cs typeface="Times New Roman" panose="02020603050405020304" pitchFamily="18" charset="0"/>
              </a:rPr>
              <a:t>Register in Self-Service Password Reset</a:t>
            </a:r>
          </a:p>
          <a:p>
            <a:pPr lvl="1">
              <a:defRPr/>
            </a:pPr>
            <a:r>
              <a:rPr lang="en-US" sz="1800" dirty="0">
                <a:effectLst>
                  <a:outerShdw blurRad="38100" dist="38100" dir="2700000" algn="tl">
                    <a:srgbClr val="000000">
                      <a:alpha val="43137"/>
                    </a:srgbClr>
                  </a:outerShdw>
                </a:effectLst>
                <a:cs typeface="Times New Roman" panose="02020603050405020304" pitchFamily="18" charset="0"/>
              </a:rPr>
              <a:t>Log in with your AD address (</a:t>
            </a:r>
            <a:r>
              <a:rPr lang="en-US" sz="1800" dirty="0" err="1">
                <a:effectLst>
                  <a:outerShdw blurRad="38100" dist="38100" dir="2700000" algn="tl">
                    <a:srgbClr val="000000">
                      <a:alpha val="43137"/>
                    </a:srgbClr>
                  </a:outerShdw>
                </a:effectLst>
                <a:cs typeface="Times New Roman" panose="02020603050405020304" pitchFamily="18" charset="0"/>
              </a:rPr>
              <a:t>lastf</a:t>
            </a:r>
            <a:r>
              <a:rPr lang="en-US" sz="1800" dirty="0">
                <a:effectLst>
                  <a:outerShdw blurRad="38100" dist="38100" dir="2700000" algn="tl">
                    <a:srgbClr val="000000">
                      <a:alpha val="43137"/>
                    </a:srgbClr>
                  </a:outerShdw>
                </a:effectLst>
                <a:cs typeface="Times New Roman" panose="02020603050405020304" pitchFamily="18" charset="0"/>
              </a:rPr>
              <a:t>####@ad.faytechcc.edu)</a:t>
            </a:r>
          </a:p>
          <a:p>
            <a:pPr lvl="1">
              <a:defRPr/>
            </a:pPr>
            <a:r>
              <a:rPr lang="en-US" sz="1800" dirty="0">
                <a:effectLst>
                  <a:outerShdw blurRad="38100" dist="38100" dir="2700000" algn="tl">
                    <a:srgbClr val="000000">
                      <a:alpha val="43137"/>
                    </a:srgbClr>
                  </a:outerShdw>
                </a:effectLst>
                <a:cs typeface="Times New Roman" panose="02020603050405020304" pitchFamily="18" charset="0"/>
              </a:rPr>
              <a:t>Set at least one security option</a:t>
            </a:r>
          </a:p>
          <a:p>
            <a:pPr lvl="1">
              <a:defRPr/>
            </a:pPr>
            <a:r>
              <a:rPr lang="en-US" sz="1800" dirty="0">
                <a:effectLst>
                  <a:outerShdw blurRad="38100" dist="38100" dir="2700000" algn="tl">
                    <a:srgbClr val="000000">
                      <a:alpha val="43137"/>
                    </a:srgbClr>
                  </a:outerShdw>
                </a:effectLst>
                <a:cs typeface="Times New Roman" panose="02020603050405020304" pitchFamily="18" charset="0"/>
              </a:rPr>
              <a:t>Have your authentication method ready (email, cellphone, etc.)</a:t>
            </a:r>
          </a:p>
          <a:p>
            <a:pPr lvl="1">
              <a:defRPr/>
            </a:pPr>
            <a:endParaRPr lang="en-US" sz="1400" dirty="0">
              <a:effectLst>
                <a:outerShdw blurRad="38100" dist="38100" dir="2700000" algn="tl">
                  <a:srgbClr val="000000">
                    <a:alpha val="43137"/>
                  </a:srgbClr>
                </a:outerShdw>
              </a:effectLst>
              <a:cs typeface="Times New Roman" panose="02020603050405020304" pitchFamily="18" charset="0"/>
            </a:endParaRPr>
          </a:p>
          <a:p>
            <a:pPr>
              <a:defRPr/>
            </a:pPr>
            <a:r>
              <a:rPr lang="en-US" sz="1800" dirty="0">
                <a:effectLst>
                  <a:outerShdw blurRad="38100" dist="38100" dir="2700000" algn="tl">
                    <a:srgbClr val="000000">
                      <a:alpha val="43137"/>
                    </a:srgbClr>
                  </a:outerShdw>
                </a:effectLst>
                <a:cs typeface="Times New Roman" panose="02020603050405020304" pitchFamily="18" charset="0"/>
              </a:rPr>
              <a:t>All of the information is verified based on the information you provided to the College as part of the application process.</a:t>
            </a:r>
          </a:p>
          <a:p>
            <a:pPr marL="0" indent="0">
              <a:buFont typeface="Wingdings" panose="05000000000000000000" pitchFamily="2" charset="2"/>
              <a:buNone/>
              <a:defRPr/>
            </a:pP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E3DD2-646B-412F-9571-505CD5C995C5}"/>
              </a:ext>
            </a:extLst>
          </p:cNvPr>
          <p:cNvSpPr>
            <a:spLocks noGrp="1"/>
          </p:cNvSpPr>
          <p:nvPr>
            <p:ph type="title"/>
          </p:nvPr>
        </p:nvSpPr>
        <p:spPr/>
        <p:txBody>
          <a:bodyPr/>
          <a:lstStyle/>
          <a:p>
            <a:pPr>
              <a:defRPr/>
            </a:pPr>
            <a:r>
              <a:rPr lang="en-US" b="1" dirty="0">
                <a:effectLst>
                  <a:outerShdw blurRad="38100" dist="38100" dir="2700000" algn="tl">
                    <a:srgbClr val="000000">
                      <a:alpha val="43137"/>
                    </a:srgbClr>
                  </a:outerShdw>
                </a:effectLst>
                <a:cs typeface="Times New Roman" panose="02020603050405020304" pitchFamily="18" charset="0"/>
              </a:rPr>
              <a:t>Computer Login Screen</a:t>
            </a:r>
          </a:p>
        </p:txBody>
      </p:sp>
      <p:pic>
        <p:nvPicPr>
          <p:cNvPr id="15363" name="Content Placeholder 12" descr="Screenshot of the log in screen showing the username and initial password format.">
            <a:extLst>
              <a:ext uri="{FF2B5EF4-FFF2-40B4-BE49-F238E27FC236}">
                <a16:creationId xmlns:a16="http://schemas.microsoft.com/office/drawing/2014/main" id="{1B13AC49-C21A-4E83-8472-7D4DA30B27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68463"/>
            <a:ext cx="8153400" cy="44354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7979-1B17-4FB6-9626-09E9E36EF44B}"/>
              </a:ext>
            </a:extLst>
          </p:cNvPr>
          <p:cNvSpPr>
            <a:spLocks noGrp="1"/>
          </p:cNvSpPr>
          <p:nvPr>
            <p:ph type="title"/>
          </p:nvPr>
        </p:nvSpPr>
        <p:spPr/>
        <p:txBody>
          <a:bodyPr/>
          <a:lstStyle/>
          <a:p>
            <a:pPr>
              <a:defRPr/>
            </a:pPr>
            <a:r>
              <a:rPr lang="en-US" b="1" dirty="0">
                <a:effectLst>
                  <a:outerShdw blurRad="38100" dist="38100" dir="2700000" algn="tl">
                    <a:srgbClr val="000000">
                      <a:alpha val="43137"/>
                    </a:srgbClr>
                  </a:outerShdw>
                </a:effectLst>
                <a:cs typeface="Times New Roman" panose="02020603050405020304" pitchFamily="18" charset="0"/>
              </a:rPr>
              <a:t>Login Password Prompt</a:t>
            </a:r>
          </a:p>
        </p:txBody>
      </p:sp>
      <p:pic>
        <p:nvPicPr>
          <p:cNvPr id="16387" name="Content Placeholder 3" descr="Screenshot of the login screen showing the user being prompted to change their password upon first sign in.">
            <a:extLst>
              <a:ext uri="{FF2B5EF4-FFF2-40B4-BE49-F238E27FC236}">
                <a16:creationId xmlns:a16="http://schemas.microsoft.com/office/drawing/2014/main" id="{27B458A4-DE04-45F6-9154-BDBADA4153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5625" y="1600200"/>
            <a:ext cx="8032750" cy="43211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DAB8-53D8-4B91-B1E2-8B2E22802D67}"/>
              </a:ext>
            </a:extLst>
          </p:cNvPr>
          <p:cNvSpPr>
            <a:spLocks noGrp="1"/>
          </p:cNvSpPr>
          <p:nvPr>
            <p:ph type="title"/>
          </p:nvPr>
        </p:nvSpPr>
        <p:spPr/>
        <p:txBody>
          <a:bodyPr/>
          <a:lstStyle/>
          <a:p>
            <a:pPr>
              <a:defRPr/>
            </a:pPr>
            <a:r>
              <a:rPr lang="en-US" b="1" dirty="0">
                <a:effectLst>
                  <a:outerShdw blurRad="38100" dist="38100" dir="2700000" algn="tl">
                    <a:srgbClr val="000000">
                      <a:alpha val="43137"/>
                    </a:srgbClr>
                  </a:outerShdw>
                </a:effectLst>
              </a:rPr>
              <a:t>Login Password Change</a:t>
            </a:r>
          </a:p>
        </p:txBody>
      </p:sp>
      <p:pic>
        <p:nvPicPr>
          <p:cNvPr id="14" name="Content Placeholder 13" descr="Screenshot of the Change a Password screen showing the username password format.">
            <a:extLst>
              <a:ext uri="{FF2B5EF4-FFF2-40B4-BE49-F238E27FC236}">
                <a16:creationId xmlns:a16="http://schemas.microsoft.com/office/drawing/2014/main" id="{3F87800E-02DC-4904-8131-25D399CE0948}"/>
              </a:ext>
            </a:extLst>
          </p:cNvPr>
          <p:cNvPicPr>
            <a:picLocks noGrp="1" noChangeAspect="1"/>
          </p:cNvPicPr>
          <p:nvPr>
            <p:ph idx="1"/>
          </p:nvPr>
        </p:nvPicPr>
        <p:blipFill rotWithShape="1">
          <a:blip r:embed="rId2"/>
          <a:srcRect r="1196" b="1776"/>
          <a:stretch/>
        </p:blipFill>
        <p:spPr>
          <a:xfrm>
            <a:off x="590550" y="1631951"/>
            <a:ext cx="7867650" cy="43878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Screenshot of the Change a password screen showing that the password has changed successfully.">
            <a:extLst>
              <a:ext uri="{FF2B5EF4-FFF2-40B4-BE49-F238E27FC236}">
                <a16:creationId xmlns:a16="http://schemas.microsoft.com/office/drawing/2014/main" id="{7C41E93E-757B-456B-8594-7279496C77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2925" y="1600200"/>
            <a:ext cx="8058150" cy="4508500"/>
          </a:xfrm>
        </p:spPr>
      </p:pic>
      <p:sp>
        <p:nvSpPr>
          <p:cNvPr id="2" name="Title 1">
            <a:extLst>
              <a:ext uri="{FF2B5EF4-FFF2-40B4-BE49-F238E27FC236}">
                <a16:creationId xmlns:a16="http://schemas.microsoft.com/office/drawing/2014/main" id="{582ED6A8-9591-42B6-BA14-63955A242C83}"/>
              </a:ext>
            </a:extLst>
          </p:cNvPr>
          <p:cNvSpPr>
            <a:spLocks noGrp="1"/>
          </p:cNvSpPr>
          <p:nvPr>
            <p:ph type="title"/>
          </p:nvPr>
        </p:nvSpPr>
        <p:spPr/>
        <p:txBody>
          <a:bodyPr/>
          <a:lstStyle/>
          <a:p>
            <a:pPr>
              <a:defRPr/>
            </a:pPr>
            <a:r>
              <a:rPr lang="en-US" b="1" dirty="0">
                <a:effectLst>
                  <a:outerShdw blurRad="38100" dist="38100" dir="2700000" algn="tl">
                    <a:srgbClr val="000000">
                      <a:alpha val="43137"/>
                    </a:srgbClr>
                  </a:outerShdw>
                </a:effectLst>
              </a:rPr>
              <a:t>Password Change Confirm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24DD-D854-463C-AD7A-00332287CF45}"/>
              </a:ext>
            </a:extLst>
          </p:cNvPr>
          <p:cNvSpPr>
            <a:spLocks noGrp="1"/>
          </p:cNvSpPr>
          <p:nvPr>
            <p:ph type="title"/>
          </p:nvPr>
        </p:nvSpPr>
        <p:spPr/>
        <p:txBody>
          <a:bodyPr/>
          <a:lstStyle/>
          <a:p>
            <a:pPr>
              <a:defRPr/>
            </a:pPr>
            <a:r>
              <a:rPr lang="en-US" b="1" dirty="0">
                <a:effectLst>
                  <a:outerShdw blurRad="38100" dist="38100" dir="2700000" algn="tl">
                    <a:srgbClr val="000000">
                      <a:alpha val="43137"/>
                    </a:srgbClr>
                  </a:outerShdw>
                </a:effectLst>
              </a:rPr>
              <a:t>Logging In</a:t>
            </a:r>
          </a:p>
        </p:txBody>
      </p:sp>
      <p:sp>
        <p:nvSpPr>
          <p:cNvPr id="3" name="Content Placeholder 2">
            <a:extLst>
              <a:ext uri="{FF2B5EF4-FFF2-40B4-BE49-F238E27FC236}">
                <a16:creationId xmlns:a16="http://schemas.microsoft.com/office/drawing/2014/main" id="{4702276C-AC10-48A1-9610-D3F5312D91A9}"/>
              </a:ext>
            </a:extLst>
          </p:cNvPr>
          <p:cNvSpPr>
            <a:spLocks noGrp="1"/>
          </p:cNvSpPr>
          <p:nvPr>
            <p:ph idx="1"/>
          </p:nvPr>
        </p:nvSpPr>
        <p:spPr/>
        <p:txBody>
          <a:bodyPr/>
          <a:lstStyle/>
          <a:p>
            <a:pPr eaLnBrk="1" hangingPunct="1">
              <a:lnSpc>
                <a:spcPct val="80000"/>
              </a:lnSpc>
              <a:buFont typeface="Wingdings" panose="05000000000000000000" pitchFamily="2" charset="2"/>
              <a:buNone/>
              <a:defRPr/>
            </a:pPr>
            <a:r>
              <a:rPr lang="en-US" altLang="en-US" sz="2800" dirty="0"/>
              <a:t>Username will be used for logging into</a:t>
            </a:r>
          </a:p>
          <a:p>
            <a:pPr lvl="2" eaLnBrk="1" hangingPunct="1">
              <a:lnSpc>
                <a:spcPct val="80000"/>
              </a:lnSpc>
              <a:defRPr/>
            </a:pPr>
            <a:r>
              <a:rPr lang="en-US" altLang="en-US" sz="2800" dirty="0">
                <a:ea typeface="+mn-ea"/>
                <a:cs typeface="+mn-cs"/>
              </a:rPr>
              <a:t>Lab Computers</a:t>
            </a:r>
          </a:p>
          <a:p>
            <a:pPr lvl="2" eaLnBrk="1" hangingPunct="1">
              <a:lnSpc>
                <a:spcPct val="80000"/>
              </a:lnSpc>
              <a:defRPr/>
            </a:pPr>
            <a:r>
              <a:rPr lang="en-US" altLang="en-US" sz="2800" dirty="0">
                <a:ea typeface="+mn-ea"/>
                <a:cs typeface="+mn-cs"/>
              </a:rPr>
              <a:t>Blackboard</a:t>
            </a:r>
          </a:p>
          <a:p>
            <a:pPr lvl="2" eaLnBrk="1" hangingPunct="1">
              <a:lnSpc>
                <a:spcPct val="80000"/>
              </a:lnSpc>
              <a:defRPr/>
            </a:pPr>
            <a:r>
              <a:rPr lang="en-US" altLang="en-US" sz="2800" dirty="0">
                <a:ea typeface="+mn-ea"/>
                <a:cs typeface="+mn-cs"/>
              </a:rPr>
              <a:t>Student E-mail</a:t>
            </a:r>
          </a:p>
          <a:p>
            <a:pPr lvl="2" eaLnBrk="1" hangingPunct="1">
              <a:lnSpc>
                <a:spcPct val="80000"/>
              </a:lnSpc>
              <a:defRPr/>
            </a:pPr>
            <a:r>
              <a:rPr lang="en-US" altLang="en-US" sz="2800" dirty="0">
                <a:ea typeface="+mn-ea"/>
                <a:cs typeface="+mn-cs"/>
              </a:rPr>
              <a:t>Self-Service</a:t>
            </a:r>
          </a:p>
          <a:p>
            <a:pPr lvl="2" eaLnBrk="1" hangingPunct="1">
              <a:lnSpc>
                <a:spcPct val="80000"/>
              </a:lnSpc>
              <a:defRPr/>
            </a:pPr>
            <a:r>
              <a:rPr lang="en-US" altLang="en-US" sz="2800" dirty="0">
                <a:ea typeface="+mn-ea"/>
                <a:cs typeface="+mn-cs"/>
              </a:rPr>
              <a:t>FTCC Public </a:t>
            </a:r>
            <a:r>
              <a:rPr lang="en-US" altLang="en-US" sz="2800" dirty="0" err="1">
                <a:ea typeface="+mn-ea"/>
                <a:cs typeface="+mn-cs"/>
              </a:rPr>
              <a:t>WiFi</a:t>
            </a:r>
            <a:endParaRPr lang="en-US" altLang="en-US" sz="2800" dirty="0">
              <a:ea typeface="+mn-ea"/>
              <a:cs typeface="+mn-cs"/>
            </a:endParaRPr>
          </a:p>
          <a:p>
            <a:pPr eaLnBrk="1" hangingPunct="1">
              <a:lnSpc>
                <a:spcPct val="80000"/>
              </a:lnSpc>
              <a:buNone/>
              <a:defRPr/>
            </a:pPr>
            <a:r>
              <a:rPr lang="en-US" altLang="en-US" sz="2800" dirty="0"/>
              <a:t>*** Please see an IT Support Specialist if you are having problems. ****</a:t>
            </a:r>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2344DD-A8CB-4869-911C-54E130A74898}"/>
              </a:ext>
            </a:extLst>
          </p:cNvPr>
          <p:cNvSpPr>
            <a:spLocks noGrp="1"/>
          </p:cNvSpPr>
          <p:nvPr>
            <p:ph idx="1"/>
          </p:nvPr>
        </p:nvSpPr>
        <p:spPr>
          <a:xfrm>
            <a:off x="228600" y="1981200"/>
            <a:ext cx="8686800" cy="4419600"/>
          </a:xfrm>
        </p:spPr>
        <p:txBody>
          <a:bodyPr/>
          <a:lstStyle/>
          <a:p>
            <a:pPr marL="0" indent="0" algn="ctr">
              <a:buNone/>
              <a:defRPr/>
            </a:pPr>
            <a:r>
              <a:rPr lang="en-US" altLang="en-US" sz="2800" dirty="0"/>
              <a:t>Please have your Student ID with a </a:t>
            </a:r>
            <a:r>
              <a:rPr lang="en-US" altLang="en-US" sz="2800" dirty="0">
                <a:solidFill>
                  <a:srgbClr val="FFFF00"/>
                </a:solidFill>
              </a:rPr>
              <a:t>current sticker </a:t>
            </a:r>
            <a:r>
              <a:rPr lang="en-US" altLang="en-US" sz="2800" dirty="0"/>
              <a:t>in hand when entering the Open Computer Labs. You will be asked to show or swipe your Student ID prior to entering.</a:t>
            </a:r>
          </a:p>
          <a:p>
            <a:pPr marL="0" indent="0" algn="ctr">
              <a:buNone/>
              <a:defRPr/>
            </a:pPr>
            <a:r>
              <a:rPr lang="en-US" altLang="en-US" sz="2800" dirty="0"/>
              <a:t>(ATC120 and SLC214)</a:t>
            </a:r>
          </a:p>
          <a:p>
            <a:pPr marL="0" indent="0" algn="ctr">
              <a:buNone/>
              <a:defRPr/>
            </a:pPr>
            <a:endParaRPr lang="en-US" altLang="en-US" sz="40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lgn="ctr">
              <a:buNone/>
              <a:defRPr/>
            </a:pPr>
            <a:r>
              <a:rPr lang="en-US" altLang="en-US" sz="2400" dirty="0"/>
              <a:t>** as per </a:t>
            </a:r>
            <a:r>
              <a:rPr lang="en-US" altLang="en-US" sz="2400" dirty="0">
                <a:solidFill>
                  <a:srgbClr val="FFFF00"/>
                </a:solidFill>
                <a:hlinkClick r:id="rId3"/>
              </a:rPr>
              <a:t>2024 – 2025 Student Handbook </a:t>
            </a:r>
            <a:r>
              <a:rPr lang="en-US" altLang="en-US" sz="2400" dirty="0"/>
              <a:t>Click link to view Handbook**</a:t>
            </a:r>
          </a:p>
          <a:p>
            <a:pPr>
              <a:buFont typeface="Wingdings" panose="05000000000000000000" pitchFamily="2" charset="2"/>
              <a:buNone/>
              <a:defRPr/>
            </a:pPr>
            <a:endParaRPr lang="en-US" altLang="en-US" sz="3600" dirty="0">
              <a:solidFill>
                <a:srgbClr val="FF2D2D"/>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None/>
              <a:defRPr/>
            </a:pPr>
            <a:endParaRPr lang="en-US" altLang="en-US" sz="36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None/>
              <a:defRPr/>
            </a:pPr>
            <a:endParaRPr lang="en-US" altLang="en-US" sz="36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FB8B3652-63A3-4CE0-8F08-BA2E5E4E5AB2}"/>
              </a:ext>
            </a:extLst>
          </p:cNvPr>
          <p:cNvSpPr>
            <a:spLocks noGrp="1"/>
          </p:cNvSpPr>
          <p:nvPr>
            <p:ph type="title"/>
          </p:nvPr>
        </p:nvSpPr>
        <p:spPr/>
        <p:txBody>
          <a:bodyPr/>
          <a:lstStyle/>
          <a:p>
            <a:pPr>
              <a:defRPr/>
            </a:pPr>
            <a:r>
              <a:rPr lang="en-US" sz="4000" b="1" dirty="0">
                <a:effectLst>
                  <a:outerShdw blurRad="38100" dist="38100" dir="2700000" algn="tl">
                    <a:srgbClr val="000000">
                      <a:alpha val="43137"/>
                    </a:srgbClr>
                  </a:outerShdw>
                </a:effectLst>
              </a:rPr>
              <a:t>Open Computer Labs Admittance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30F6D-431F-4050-9034-10D506857E51}"/>
              </a:ext>
            </a:extLst>
          </p:cNvPr>
          <p:cNvSpPr>
            <a:spLocks noGrp="1"/>
          </p:cNvSpPr>
          <p:nvPr>
            <p:ph type="title"/>
          </p:nvPr>
        </p:nvSpPr>
        <p:spPr/>
        <p:txBody>
          <a:bodyPr/>
          <a:lstStyle/>
          <a:p>
            <a:pPr>
              <a:defRPr/>
            </a:pPr>
            <a:r>
              <a:rPr lang="en-US" sz="4000" b="1" dirty="0">
                <a:effectLst>
                  <a:outerShdw blurRad="38100" dist="38100" dir="2700000" algn="tl">
                    <a:srgbClr val="000000">
                      <a:alpha val="43137"/>
                    </a:srgbClr>
                  </a:outerShdw>
                </a:effectLst>
              </a:rPr>
              <a:t>Open Computer Labs Procedures</a:t>
            </a:r>
          </a:p>
        </p:txBody>
      </p:sp>
      <p:sp>
        <p:nvSpPr>
          <p:cNvPr id="3" name="Text Placeholder 2">
            <a:extLst>
              <a:ext uri="{FF2B5EF4-FFF2-40B4-BE49-F238E27FC236}">
                <a16:creationId xmlns:a16="http://schemas.microsoft.com/office/drawing/2014/main" id="{6968742C-94C4-4041-9AE4-B7C55A7025C2}"/>
              </a:ext>
            </a:extLst>
          </p:cNvPr>
          <p:cNvSpPr>
            <a:spLocks noGrp="1"/>
          </p:cNvSpPr>
          <p:nvPr>
            <p:ph idx="1"/>
          </p:nvPr>
        </p:nvSpPr>
        <p:spPr/>
        <p:txBody>
          <a:bodyPr/>
          <a:lstStyle/>
          <a:p>
            <a:pPr>
              <a:defRPr/>
            </a:pPr>
            <a:r>
              <a:rPr lang="en-US" altLang="en-US" sz="2400" dirty="0"/>
              <a:t>Each time you enter or exit the Open Computer Labs, you will need to scan your Student ID card using one of the provided card scanners</a:t>
            </a:r>
          </a:p>
          <a:p>
            <a:pPr>
              <a:defRPr/>
            </a:pPr>
            <a:endParaRPr lang="en-US" altLang="en-US" sz="2400" dirty="0"/>
          </a:p>
          <a:p>
            <a:pPr>
              <a:defRPr/>
            </a:pPr>
            <a:r>
              <a:rPr lang="en-US" altLang="en-US" sz="2400" dirty="0"/>
              <a:t>When you swipe your Student ID card, please make sure that the barcode on the back of your Student ID card is facing to your left and that the barcode passes through the scanner.</a:t>
            </a:r>
          </a:p>
          <a:p>
            <a:pPr>
              <a:defRPr/>
            </a:pPr>
            <a:endParaRPr lang="en-US" altLang="en-US" sz="2400" dirty="0"/>
          </a:p>
          <a:p>
            <a:pPr>
              <a:defRPr/>
            </a:pPr>
            <a:r>
              <a:rPr lang="en-US" altLang="en-US" sz="2400" dirty="0">
                <a:solidFill>
                  <a:srgbClr val="FFFF00"/>
                </a:solidFill>
              </a:rPr>
              <a:t>If your Student ID card will not scan, you will need to see a IT Support Specialist for assistance.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FFFFE3-6C40-45AA-A50E-CC657E132154}"/>
              </a:ext>
            </a:extLst>
          </p:cNvPr>
          <p:cNvSpPr>
            <a:spLocks noGrp="1"/>
          </p:cNvSpPr>
          <p:nvPr>
            <p:ph type="title"/>
          </p:nvPr>
        </p:nvSpPr>
        <p:spPr/>
        <p:txBody>
          <a:bodyPr/>
          <a:lstStyle/>
          <a:p>
            <a:pPr>
              <a:defRPr/>
            </a:pPr>
            <a:r>
              <a:rPr lang="en-US" sz="4000" b="1" dirty="0">
                <a:effectLst>
                  <a:outerShdw blurRad="38100" dist="38100" dir="2700000" algn="tl">
                    <a:srgbClr val="000000">
                      <a:alpha val="43137"/>
                    </a:srgbClr>
                  </a:outerShdw>
                </a:effectLst>
              </a:rPr>
              <a:t>Computer Labs/Classrooms Procedures</a:t>
            </a:r>
          </a:p>
        </p:txBody>
      </p:sp>
      <p:sp>
        <p:nvSpPr>
          <p:cNvPr id="2" name="Content Placeholder 1">
            <a:extLst>
              <a:ext uri="{FF2B5EF4-FFF2-40B4-BE49-F238E27FC236}">
                <a16:creationId xmlns:a16="http://schemas.microsoft.com/office/drawing/2014/main" id="{5CB36DEC-A9FE-4270-8A4C-030D18866DE2}"/>
              </a:ext>
            </a:extLst>
          </p:cNvPr>
          <p:cNvSpPr>
            <a:spLocks noGrp="1"/>
          </p:cNvSpPr>
          <p:nvPr>
            <p:ph idx="1"/>
          </p:nvPr>
        </p:nvSpPr>
        <p:spPr/>
        <p:txBody>
          <a:bodyPr/>
          <a:lstStyle/>
          <a:p>
            <a:pPr>
              <a:defRPr/>
            </a:pPr>
            <a:r>
              <a:rPr lang="en-US" altLang="en-US" sz="2400" dirty="0"/>
              <a:t>Thank you for waiting outside the computer lab/classroom until your instructor arrives.</a:t>
            </a:r>
          </a:p>
          <a:p>
            <a:pPr>
              <a:defRPr/>
            </a:pPr>
            <a:r>
              <a:rPr lang="en-US" altLang="en-US" sz="2400" dirty="0"/>
              <a:t>Students must use their FTCC student login to access the computers.</a:t>
            </a:r>
          </a:p>
          <a:p>
            <a:pPr>
              <a:defRPr/>
            </a:pPr>
            <a:r>
              <a:rPr lang="en-US" altLang="en-US" sz="2400" dirty="0"/>
              <a:t>Report any hardware and software problems to a IT Support Specialist. </a:t>
            </a:r>
            <a:r>
              <a:rPr lang="en-US" altLang="en-US" sz="2400" i="1" dirty="0"/>
              <a:t>Problem Notification </a:t>
            </a:r>
            <a:r>
              <a:rPr lang="en-US" altLang="en-US" sz="2400" dirty="0"/>
              <a:t>forms are available in all computer labs/classrooms. Please turn these in to the Open Computer Lab (ATC120).</a:t>
            </a:r>
          </a:p>
          <a:p>
            <a:pPr>
              <a:defRPr/>
            </a:pPr>
            <a:r>
              <a:rPr lang="en-US" altLang="en-US" sz="2400" dirty="0"/>
              <a:t>NO FOOD OR DRINKS are allowed in the computer labs.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D927-3A24-4E5F-AFFE-8C6D46CEA887}"/>
              </a:ext>
            </a:extLst>
          </p:cNvPr>
          <p:cNvSpPr>
            <a:spLocks noGrp="1"/>
          </p:cNvSpPr>
          <p:nvPr>
            <p:ph type="title"/>
          </p:nvPr>
        </p:nvSpPr>
        <p:spPr>
          <a:xfrm>
            <a:off x="457200" y="533400"/>
            <a:ext cx="8229600" cy="1139825"/>
          </a:xfrm>
        </p:spPr>
        <p:txBody>
          <a:bodyPr/>
          <a:lstStyle/>
          <a:p>
            <a:pPr>
              <a:defRPr/>
            </a:pPr>
            <a:r>
              <a:rPr lang="en-US" b="1" dirty="0">
                <a:effectLst>
                  <a:outerShdw blurRad="38100" dist="38100" dir="2700000" algn="tl">
                    <a:srgbClr val="000000"/>
                  </a:outerShdw>
                </a:effectLst>
                <a:cs typeface="Times New Roman" pitchFamily="18" charset="0"/>
              </a:rPr>
              <a:t>Open Computer Labs</a:t>
            </a:r>
            <a:br>
              <a:rPr lang="en-US" b="1" dirty="0">
                <a:effectLst>
                  <a:outerShdw blurRad="38100" dist="38100" dir="2700000" algn="tl">
                    <a:srgbClr val="000000"/>
                  </a:outerShdw>
                </a:effectLst>
                <a:cs typeface="Times New Roman" pitchFamily="18" charset="0"/>
              </a:rPr>
            </a:br>
            <a:r>
              <a:rPr lang="en-US" b="1" dirty="0">
                <a:effectLst>
                  <a:outerShdw blurRad="38100" dist="38100" dir="2700000" algn="tl">
                    <a:srgbClr val="000000"/>
                  </a:outerShdw>
                </a:effectLst>
                <a:cs typeface="Times New Roman" pitchFamily="18" charset="0"/>
              </a:rPr>
              <a:t>Spring/Fall Semester</a:t>
            </a:r>
            <a:br>
              <a:rPr lang="en-US" b="1" dirty="0">
                <a:effectLst>
                  <a:outerShdw blurRad="38100" dist="38100" dir="2700000" algn="tl">
                    <a:srgbClr val="000000"/>
                  </a:outerShdw>
                </a:effectLst>
                <a:cs typeface="Times New Roman" pitchFamily="18" charset="0"/>
              </a:rPr>
            </a:br>
            <a:r>
              <a:rPr lang="en-US" b="1" dirty="0">
                <a:effectLst>
                  <a:outerShdw blurRad="38100" dist="38100" dir="2700000" algn="tl">
                    <a:srgbClr val="000000"/>
                  </a:outerShdw>
                </a:effectLst>
                <a:cs typeface="Times New Roman" pitchFamily="18" charset="0"/>
              </a:rPr>
              <a:t>Location and Hours</a:t>
            </a:r>
            <a:endParaRPr lang="en-US" dirty="0"/>
          </a:p>
        </p:txBody>
      </p:sp>
      <p:sp>
        <p:nvSpPr>
          <p:cNvPr id="3" name="Content Placeholder 2">
            <a:extLst>
              <a:ext uri="{FF2B5EF4-FFF2-40B4-BE49-F238E27FC236}">
                <a16:creationId xmlns:a16="http://schemas.microsoft.com/office/drawing/2014/main" id="{A20433B7-31AA-4A8C-B03F-CACA4D808873}"/>
              </a:ext>
            </a:extLst>
          </p:cNvPr>
          <p:cNvSpPr>
            <a:spLocks noGrp="1"/>
          </p:cNvSpPr>
          <p:nvPr>
            <p:ph sz="half" idx="1"/>
          </p:nvPr>
        </p:nvSpPr>
        <p:spPr>
          <a:xfrm>
            <a:off x="152400" y="2286000"/>
            <a:ext cx="4495800" cy="3844925"/>
          </a:xfrm>
        </p:spPr>
        <p:txBody>
          <a:bodyPr/>
          <a:lstStyle/>
          <a:p>
            <a:pPr algn="ctr" eaLnBrk="1" hangingPunct="1">
              <a:defRPr/>
            </a:pPr>
            <a:r>
              <a:rPr lang="en-US" altLang="en-US" sz="1800" b="1" dirty="0">
                <a:effectLst>
                  <a:outerShdw blurRad="38100" dist="38100" dir="2700000" algn="tl">
                    <a:srgbClr val="000000"/>
                  </a:outerShdw>
                </a:effectLst>
                <a:cs typeface="Times New Roman" panose="02020603050405020304" pitchFamily="18" charset="0"/>
              </a:rPr>
              <a:t>ATC</a:t>
            </a:r>
            <a:r>
              <a:rPr lang="en-US" altLang="en-US" sz="1800" dirty="0">
                <a:effectLst>
                  <a:outerShdw blurRad="38100" dist="38100" dir="2700000" algn="tl">
                    <a:srgbClr val="000000"/>
                  </a:outerShdw>
                </a:effectLst>
                <a:cs typeface="Times New Roman" panose="02020603050405020304" pitchFamily="18" charset="0"/>
              </a:rPr>
              <a:t> 120 (</a:t>
            </a:r>
            <a:r>
              <a:rPr lang="en-US" altLang="en-US" sz="1800" b="1" dirty="0">
                <a:effectLst>
                  <a:outerShdw blurRad="38100" dist="38100" dir="2700000" algn="tl">
                    <a:srgbClr val="000000"/>
                  </a:outerShdw>
                </a:effectLst>
                <a:cs typeface="Times New Roman" panose="02020603050405020304" pitchFamily="18" charset="0"/>
              </a:rPr>
              <a:t>A</a:t>
            </a:r>
            <a:r>
              <a:rPr lang="en-US" altLang="en-US" sz="1800" dirty="0">
                <a:effectLst>
                  <a:outerShdw blurRad="38100" dist="38100" dir="2700000" algn="tl">
                    <a:srgbClr val="000000"/>
                  </a:outerShdw>
                </a:effectLst>
                <a:cs typeface="Times New Roman" panose="02020603050405020304" pitchFamily="18" charset="0"/>
              </a:rPr>
              <a:t>dvanced </a:t>
            </a:r>
            <a:r>
              <a:rPr lang="en-US" altLang="en-US" sz="1800" b="1" dirty="0">
                <a:effectLst>
                  <a:outerShdw blurRad="38100" dist="38100" dir="2700000" algn="tl">
                    <a:srgbClr val="000000"/>
                  </a:outerShdw>
                </a:effectLst>
                <a:cs typeface="Times New Roman" panose="02020603050405020304" pitchFamily="18" charset="0"/>
              </a:rPr>
              <a:t>T</a:t>
            </a:r>
            <a:r>
              <a:rPr lang="en-US" altLang="en-US" sz="1800" dirty="0">
                <a:effectLst>
                  <a:outerShdw blurRad="38100" dist="38100" dir="2700000" algn="tl">
                    <a:srgbClr val="000000"/>
                  </a:outerShdw>
                </a:effectLst>
                <a:cs typeface="Times New Roman" panose="02020603050405020304" pitchFamily="18" charset="0"/>
              </a:rPr>
              <a:t>echnology </a:t>
            </a:r>
            <a:r>
              <a:rPr lang="en-US" altLang="en-US" sz="1800" b="1" dirty="0">
                <a:effectLst>
                  <a:outerShdw blurRad="38100" dist="38100" dir="2700000" algn="tl">
                    <a:srgbClr val="000000"/>
                  </a:outerShdw>
                </a:effectLst>
                <a:cs typeface="Times New Roman" panose="02020603050405020304" pitchFamily="18" charset="0"/>
              </a:rPr>
              <a:t>C</a:t>
            </a:r>
            <a:r>
              <a:rPr lang="en-US" altLang="en-US" sz="1800" dirty="0">
                <a:effectLst>
                  <a:outerShdw blurRad="38100" dist="38100" dir="2700000" algn="tl">
                    <a:srgbClr val="000000"/>
                  </a:outerShdw>
                </a:effectLst>
                <a:cs typeface="Times New Roman" panose="02020603050405020304" pitchFamily="18" charset="0"/>
              </a:rPr>
              <a:t>enter)</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Monday – Friday</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     7:45 A.M. – 9:45 P.M.</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Saturday:  8:00 A.M. – 1:00 P.M. </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Closed on Sundays and Holidays</a:t>
            </a:r>
          </a:p>
          <a:p>
            <a:pPr lvl="1" eaLnBrk="1" hangingPunct="1">
              <a:buFont typeface="Wingdings" panose="05000000000000000000" pitchFamily="2" charset="2"/>
              <a:buNone/>
              <a:defRPr/>
            </a:pPr>
            <a:endParaRPr lang="en-US" altLang="en-US" sz="1800" dirty="0">
              <a:effectLst>
                <a:outerShdw blurRad="38100" dist="38100" dir="2700000" algn="tl">
                  <a:srgbClr val="000000"/>
                </a:outerShdw>
              </a:effectLst>
              <a:cs typeface="Times New Roman" panose="02020603050405020304" pitchFamily="18" charset="0"/>
            </a:endParaRPr>
          </a:p>
          <a:p>
            <a:pPr>
              <a:defRPr/>
            </a:pPr>
            <a:endParaRPr lang="en-US" dirty="0"/>
          </a:p>
        </p:txBody>
      </p:sp>
      <p:sp>
        <p:nvSpPr>
          <p:cNvPr id="4" name="Content Placeholder 3">
            <a:extLst>
              <a:ext uri="{FF2B5EF4-FFF2-40B4-BE49-F238E27FC236}">
                <a16:creationId xmlns:a16="http://schemas.microsoft.com/office/drawing/2014/main" id="{8E735C91-71FB-4DCE-B44F-ACB9ECD556B8}"/>
              </a:ext>
            </a:extLst>
          </p:cNvPr>
          <p:cNvSpPr>
            <a:spLocks noGrp="1"/>
          </p:cNvSpPr>
          <p:nvPr>
            <p:ph sz="half" idx="2"/>
          </p:nvPr>
        </p:nvSpPr>
        <p:spPr>
          <a:xfrm>
            <a:off x="4648200" y="2362200"/>
            <a:ext cx="4038600" cy="3768725"/>
          </a:xfrm>
        </p:spPr>
        <p:txBody>
          <a:bodyPr/>
          <a:lstStyle/>
          <a:p>
            <a:pPr algn="ctr" eaLnBrk="1" hangingPunct="1">
              <a:defRPr/>
            </a:pPr>
            <a:r>
              <a:rPr lang="en-US" altLang="en-US" sz="1800" b="1" dirty="0">
                <a:effectLst>
                  <a:outerShdw blurRad="38100" dist="38100" dir="2700000" algn="tl">
                    <a:srgbClr val="000000"/>
                  </a:outerShdw>
                </a:effectLst>
                <a:cs typeface="Times New Roman" panose="02020603050405020304" pitchFamily="18" charset="0"/>
              </a:rPr>
              <a:t>SLC</a:t>
            </a:r>
            <a:r>
              <a:rPr lang="en-US" altLang="en-US" sz="1800" dirty="0">
                <a:effectLst>
                  <a:outerShdw blurRad="38100" dist="38100" dir="2700000" algn="tl">
                    <a:srgbClr val="000000"/>
                  </a:outerShdw>
                </a:effectLst>
                <a:cs typeface="Times New Roman" panose="02020603050405020304" pitchFamily="18" charset="0"/>
              </a:rPr>
              <a:t> 214 (</a:t>
            </a:r>
            <a:r>
              <a:rPr lang="en-US" altLang="en-US" sz="1800" b="1" dirty="0">
                <a:effectLst>
                  <a:outerShdw blurRad="38100" dist="38100" dir="2700000" algn="tl">
                    <a:srgbClr val="000000"/>
                  </a:outerShdw>
                </a:effectLst>
                <a:cs typeface="Times New Roman" panose="02020603050405020304" pitchFamily="18" charset="0"/>
              </a:rPr>
              <a:t>S</a:t>
            </a:r>
            <a:r>
              <a:rPr lang="en-US" altLang="en-US" sz="1800" dirty="0">
                <a:effectLst>
                  <a:outerShdw blurRad="38100" dist="38100" dir="2700000" algn="tl">
                    <a:srgbClr val="000000"/>
                  </a:outerShdw>
                </a:effectLst>
                <a:cs typeface="Times New Roman" panose="02020603050405020304" pitchFamily="18" charset="0"/>
              </a:rPr>
              <a:t>pring </a:t>
            </a:r>
            <a:r>
              <a:rPr lang="en-US" altLang="en-US" sz="1800" b="1" dirty="0">
                <a:effectLst>
                  <a:outerShdw blurRad="38100" dist="38100" dir="2700000" algn="tl">
                    <a:srgbClr val="000000"/>
                  </a:outerShdw>
                </a:effectLst>
                <a:cs typeface="Times New Roman" panose="02020603050405020304" pitchFamily="18" charset="0"/>
              </a:rPr>
              <a:t>L</a:t>
            </a:r>
            <a:r>
              <a:rPr lang="en-US" altLang="en-US" sz="1800" dirty="0">
                <a:effectLst>
                  <a:outerShdw blurRad="38100" dist="38100" dir="2700000" algn="tl">
                    <a:srgbClr val="000000"/>
                  </a:outerShdw>
                </a:effectLst>
                <a:cs typeface="Times New Roman" panose="02020603050405020304" pitchFamily="18" charset="0"/>
              </a:rPr>
              <a:t>ake Campus)</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Monday – Friday</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     8:00 A.M. – 4:45 P.M.</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Closed on Saturdays, Sundays, and Holidays</a:t>
            </a:r>
          </a:p>
          <a:p>
            <a:pPr>
              <a:defRPr/>
            </a:pPr>
            <a:endParaRPr lang="en-US" dirty="0"/>
          </a:p>
          <a:p>
            <a:pPr marL="0" indent="0" algn="ctr">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***Any changes or closings will be posted in advance on Bulletin boards***</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779F-5BBD-4F50-85E6-9A713EF73516}"/>
              </a:ext>
            </a:extLst>
          </p:cNvPr>
          <p:cNvSpPr>
            <a:spLocks noGrp="1"/>
          </p:cNvSpPr>
          <p:nvPr>
            <p:ph type="title"/>
          </p:nvPr>
        </p:nvSpPr>
        <p:spPr/>
        <p:txBody>
          <a:bodyPr/>
          <a:lstStyle/>
          <a:p>
            <a:pPr>
              <a:defRPr/>
            </a:pPr>
            <a:r>
              <a:rPr lang="en-US" sz="4000" b="1" dirty="0">
                <a:effectLst>
                  <a:outerShdw blurRad="38100" dist="38100" dir="2700000" algn="tl">
                    <a:srgbClr val="000000">
                      <a:alpha val="43137"/>
                    </a:srgbClr>
                  </a:outerShdw>
                </a:effectLst>
              </a:rPr>
              <a:t>Printing</a:t>
            </a:r>
          </a:p>
        </p:txBody>
      </p:sp>
      <p:sp>
        <p:nvSpPr>
          <p:cNvPr id="3" name="Content Placeholder 2">
            <a:extLst>
              <a:ext uri="{FF2B5EF4-FFF2-40B4-BE49-F238E27FC236}">
                <a16:creationId xmlns:a16="http://schemas.microsoft.com/office/drawing/2014/main" id="{3829ECD3-BA97-4574-B2C8-484863EBEBA6}"/>
              </a:ext>
            </a:extLst>
          </p:cNvPr>
          <p:cNvSpPr>
            <a:spLocks noGrp="1"/>
          </p:cNvSpPr>
          <p:nvPr>
            <p:ph idx="1"/>
          </p:nvPr>
        </p:nvSpPr>
        <p:spPr/>
        <p:txBody>
          <a:bodyPr/>
          <a:lstStyle/>
          <a:p>
            <a:pPr>
              <a:defRPr/>
            </a:pPr>
            <a:r>
              <a:rPr lang="en-US" altLang="en-US" sz="2800" dirty="0"/>
              <a:t>Send print jobs only once to the Printer. If the document does not print, ask a IT Support Specialist or an Instructor for assistance. </a:t>
            </a:r>
          </a:p>
          <a:p>
            <a:pPr>
              <a:defRPr/>
            </a:pPr>
            <a:endParaRPr lang="en-US" altLang="en-US" sz="2800" dirty="0"/>
          </a:p>
          <a:p>
            <a:pPr>
              <a:defRPr/>
            </a:pPr>
            <a:r>
              <a:rPr lang="en-US" altLang="en-US" sz="2800" dirty="0"/>
              <a:t>There is a limit of </a:t>
            </a:r>
            <a:r>
              <a:rPr lang="en-US" altLang="en-US" sz="2800" u="sng" dirty="0">
                <a:solidFill>
                  <a:srgbClr val="FFFF00"/>
                </a:solidFill>
              </a:rPr>
              <a:t>10 pages per day</a:t>
            </a:r>
            <a:r>
              <a:rPr lang="en-US" altLang="en-US" sz="2800" dirty="0"/>
              <a:t> per student for printing documents.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0D9D-BAA3-4A98-B3B5-B3ABA65FF7D8}"/>
              </a:ext>
            </a:extLst>
          </p:cNvPr>
          <p:cNvSpPr>
            <a:spLocks noGrp="1"/>
          </p:cNvSpPr>
          <p:nvPr>
            <p:ph type="title"/>
          </p:nvPr>
        </p:nvSpPr>
        <p:spPr/>
        <p:txBody>
          <a:bodyPr/>
          <a:lstStyle/>
          <a:p>
            <a:pPr>
              <a:defRPr/>
            </a:pPr>
            <a:r>
              <a:rPr lang="en-US" sz="4000" b="1" dirty="0">
                <a:effectLst>
                  <a:outerShdw blurRad="38100" dist="38100" dir="2700000" algn="tl">
                    <a:srgbClr val="000000">
                      <a:alpha val="43137"/>
                    </a:srgbClr>
                  </a:outerShdw>
                </a:effectLst>
              </a:rPr>
              <a:t>Flat Panel Monitor Care</a:t>
            </a:r>
          </a:p>
        </p:txBody>
      </p:sp>
      <p:sp>
        <p:nvSpPr>
          <p:cNvPr id="3" name="Content Placeholder 2">
            <a:extLst>
              <a:ext uri="{FF2B5EF4-FFF2-40B4-BE49-F238E27FC236}">
                <a16:creationId xmlns:a16="http://schemas.microsoft.com/office/drawing/2014/main" id="{2BCBD236-2862-4CE4-9DAA-492DEE2F0A16}"/>
              </a:ext>
            </a:extLst>
          </p:cNvPr>
          <p:cNvSpPr>
            <a:spLocks noGrp="1"/>
          </p:cNvSpPr>
          <p:nvPr>
            <p:ph sz="half" idx="1"/>
          </p:nvPr>
        </p:nvSpPr>
        <p:spPr/>
        <p:txBody>
          <a:bodyPr/>
          <a:lstStyle/>
          <a:p>
            <a:pPr>
              <a:defRPr/>
            </a:pPr>
            <a:r>
              <a:rPr lang="en-US" altLang="en-US" dirty="0"/>
              <a:t>Flat panel monitors are more vulnerable to damage.  Please refrain from touching the screens with your hands or writing utensils</a:t>
            </a:r>
          </a:p>
          <a:p>
            <a:pPr>
              <a:defRPr/>
            </a:pPr>
            <a:endParaRPr lang="en-US" dirty="0"/>
          </a:p>
        </p:txBody>
      </p:sp>
      <p:pic>
        <p:nvPicPr>
          <p:cNvPr id="5" name="Content Placeholder 4" descr="Picture of a Flat Panel Monitor." title="Flat Panel Monitor">
            <a:extLst>
              <a:ext uri="{FF2B5EF4-FFF2-40B4-BE49-F238E27FC236}">
                <a16:creationId xmlns:a16="http://schemas.microsoft.com/office/drawing/2014/main" id="{3F4BB2DC-589C-4858-9830-48D7E09869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05338" y="1676400"/>
            <a:ext cx="4038600" cy="38131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3B289-B2A9-4B09-8077-06C13700DAAC}"/>
              </a:ext>
            </a:extLst>
          </p:cNvPr>
          <p:cNvSpPr>
            <a:spLocks noGrp="1"/>
          </p:cNvSpPr>
          <p:nvPr>
            <p:ph sz="half" idx="1"/>
          </p:nvPr>
        </p:nvSpPr>
        <p:spPr>
          <a:xfrm>
            <a:off x="457200" y="2597150"/>
            <a:ext cx="8229600" cy="3733800"/>
          </a:xfrm>
        </p:spPr>
        <p:txBody>
          <a:bodyPr/>
          <a:lstStyle/>
          <a:p>
            <a:pPr>
              <a:defRPr/>
            </a:pPr>
            <a:r>
              <a:rPr lang="en-US" altLang="en-US" sz="2000" dirty="0"/>
              <a:t>Computing resources and access accounts are to be used only for the purpose for which they are assigned and are not to be used for commercial purposes or non-college related activities.</a:t>
            </a:r>
          </a:p>
          <a:p>
            <a:pPr>
              <a:defRPr/>
            </a:pPr>
            <a:endParaRPr lang="en-US" altLang="en-US" sz="2000" dirty="0"/>
          </a:p>
          <a:p>
            <a:pPr>
              <a:defRPr/>
            </a:pPr>
            <a:r>
              <a:rPr lang="en-US" altLang="en-US" sz="2000" dirty="0"/>
              <a:t>Users of the network are responsible for any actions taken that cause damages or affect other computers or portable computing devices. Users should not engage in activities/actions which damage or disrupt hardware or communications such as virus creation and propagation, and overloading networks with excessive data.</a:t>
            </a:r>
          </a:p>
          <a:p>
            <a:pPr>
              <a:defRPr/>
            </a:pPr>
            <a:endParaRPr lang="en-US" dirty="0"/>
          </a:p>
        </p:txBody>
      </p:sp>
      <p:sp>
        <p:nvSpPr>
          <p:cNvPr id="11" name="Title 1">
            <a:extLst>
              <a:ext uri="{FF2B5EF4-FFF2-40B4-BE49-F238E27FC236}">
                <a16:creationId xmlns:a16="http://schemas.microsoft.com/office/drawing/2014/main" id="{8216295E-46E4-4CE3-B671-1308306B402B}"/>
              </a:ext>
            </a:extLst>
          </p:cNvPr>
          <p:cNvSpPr>
            <a:spLocks noGrp="1"/>
          </p:cNvSpPr>
          <p:nvPr>
            <p:ph type="title"/>
          </p:nvPr>
        </p:nvSpPr>
        <p:spPr>
          <a:xfrm>
            <a:off x="457200" y="282575"/>
            <a:ext cx="8229600" cy="2236788"/>
          </a:xfrm>
        </p:spPr>
        <p:txBody>
          <a:bodyPr/>
          <a:lstStyle/>
          <a:p>
            <a:pPr>
              <a:defRPr/>
            </a:pPr>
            <a:r>
              <a:rPr lang="en-US" altLang="en-US" sz="4000" b="1" dirty="0">
                <a:effectLst>
                  <a:outerShdw blurRad="38100" dist="38100" dir="2700000" algn="tl">
                    <a:srgbClr val="000000">
                      <a:alpha val="43137"/>
                    </a:srgbClr>
                  </a:outerShdw>
                </a:effectLst>
              </a:rPr>
              <a:t>General Usage Guidelines Part 1</a:t>
            </a:r>
            <a:br>
              <a:rPr lang="en-US" altLang="en-US" sz="4000" b="1" dirty="0">
                <a:effectLst>
                  <a:outerShdw blurRad="38100" dist="38100" dir="2700000" algn="tl">
                    <a:srgbClr val="000000">
                      <a:alpha val="43137"/>
                    </a:srgbClr>
                  </a:outerShdw>
                </a:effectLst>
              </a:rPr>
            </a:br>
            <a:r>
              <a:rPr lang="en-US" altLang="en-US" sz="2800" dirty="0">
                <a:effectLst>
                  <a:outerShdw blurRad="38100" dist="38100" dir="2700000" algn="tl">
                    <a:srgbClr val="010199"/>
                  </a:outerShdw>
                </a:effectLst>
                <a:latin typeface="+mn-lt"/>
                <a:ea typeface="+mn-ea"/>
                <a:cs typeface="+mn-cs"/>
              </a:rPr>
              <a:t>as per </a:t>
            </a:r>
            <a:br>
              <a:rPr lang="en-US" altLang="en-US" sz="2800" dirty="0">
                <a:effectLst>
                  <a:outerShdw blurRad="38100" dist="38100" dir="2700000" algn="tl">
                    <a:srgbClr val="010199"/>
                  </a:outerShdw>
                </a:effectLst>
                <a:latin typeface="+mn-lt"/>
                <a:ea typeface="+mn-ea"/>
                <a:cs typeface="+mn-cs"/>
              </a:rPr>
            </a:br>
            <a:r>
              <a:rPr lang="en-US" sz="2800" dirty="0">
                <a:hlinkClick r:id="rId2"/>
              </a:rPr>
              <a:t>2024 - 2025 Student Handbook</a:t>
            </a:r>
            <a:br>
              <a:rPr lang="en-US" altLang="en-US" sz="2800" dirty="0">
                <a:effectLst>
                  <a:outerShdw blurRad="38100" dist="38100" dir="2700000" algn="tl">
                    <a:srgbClr val="010199"/>
                  </a:outerShdw>
                </a:effectLst>
                <a:latin typeface="+mn-lt"/>
                <a:ea typeface="+mn-ea"/>
                <a:cs typeface="+mn-cs"/>
              </a:rPr>
            </a:br>
            <a:r>
              <a:rPr lang="en-US" altLang="en-US" sz="2800" dirty="0">
                <a:effectLst>
                  <a:outerShdw blurRad="38100" dist="38100" dir="2700000" algn="tl">
                    <a:srgbClr val="010199"/>
                  </a:outerShdw>
                </a:effectLst>
                <a:latin typeface="+mn-lt"/>
                <a:ea typeface="+mn-ea"/>
                <a:cs typeface="+mn-cs"/>
              </a:rPr>
              <a:t>Click link to view Handbook</a:t>
            </a:r>
            <a:endParaRPr lang="en-US" sz="2000" dirty="0">
              <a:effectLst>
                <a:outerShdw blurRad="38100" dist="38100" dir="2700000" algn="tl">
                  <a:srgbClr val="010199"/>
                </a:outerShdw>
              </a:effectLst>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EAAFB8-CD04-4AE5-9B0A-77E5B20CDA71}"/>
              </a:ext>
            </a:extLst>
          </p:cNvPr>
          <p:cNvSpPr>
            <a:spLocks noGrp="1"/>
          </p:cNvSpPr>
          <p:nvPr>
            <p:ph sz="half" idx="1"/>
          </p:nvPr>
        </p:nvSpPr>
        <p:spPr>
          <a:xfrm>
            <a:off x="457200" y="2597150"/>
            <a:ext cx="8229600" cy="3733800"/>
          </a:xfrm>
        </p:spPr>
        <p:txBody>
          <a:bodyPr/>
          <a:lstStyle/>
          <a:p>
            <a:pPr>
              <a:defRPr/>
            </a:pPr>
            <a:r>
              <a:rPr lang="en-US" altLang="en-US" sz="2000" dirty="0"/>
              <a:t>Individuals will not use College computer resources to engage in any illegal activities. Users of the FTCC network must comply with all federal, state, and local laws that apply.</a:t>
            </a:r>
          </a:p>
          <a:p>
            <a:pPr>
              <a:defRPr/>
            </a:pPr>
            <a:endParaRPr lang="en-US" altLang="en-US" sz="2000" dirty="0"/>
          </a:p>
          <a:p>
            <a:pPr>
              <a:defRPr/>
            </a:pPr>
            <a:r>
              <a:rPr lang="en-US" altLang="en-US" sz="2000" dirty="0"/>
              <a:t>Users shall not create, display, advocate, or transmit threatening, racist, sexist, pornographic, obscene, offensive, annoying or harassing language and/or material, including broadcasting unsolicited messages, sending unwanted mail, or accessing websites for these purposes.</a:t>
            </a:r>
          </a:p>
          <a:p>
            <a:pPr marL="0" indent="0">
              <a:buFont typeface="Wingdings" panose="05000000000000000000" pitchFamily="2" charset="2"/>
              <a:buNone/>
              <a:defRPr/>
            </a:pPr>
            <a:endParaRPr lang="en-US" dirty="0"/>
          </a:p>
        </p:txBody>
      </p:sp>
      <p:sp>
        <p:nvSpPr>
          <p:cNvPr id="12" name="Title 1">
            <a:extLst>
              <a:ext uri="{FF2B5EF4-FFF2-40B4-BE49-F238E27FC236}">
                <a16:creationId xmlns:a16="http://schemas.microsoft.com/office/drawing/2014/main" id="{03494610-8B10-43DC-AEBE-193B1C7BF3B3}"/>
              </a:ext>
            </a:extLst>
          </p:cNvPr>
          <p:cNvSpPr>
            <a:spLocks noGrp="1"/>
          </p:cNvSpPr>
          <p:nvPr>
            <p:ph type="title"/>
          </p:nvPr>
        </p:nvSpPr>
        <p:spPr>
          <a:xfrm>
            <a:off x="457200" y="282575"/>
            <a:ext cx="8229600" cy="2236788"/>
          </a:xfrm>
        </p:spPr>
        <p:txBody>
          <a:bodyPr/>
          <a:lstStyle/>
          <a:p>
            <a:pPr>
              <a:defRPr/>
            </a:pPr>
            <a:r>
              <a:rPr lang="en-US" altLang="en-US" sz="4000" b="1" dirty="0">
                <a:effectLst>
                  <a:outerShdw blurRad="38100" dist="38100" dir="2700000" algn="tl">
                    <a:srgbClr val="000000">
                      <a:alpha val="43137"/>
                    </a:srgbClr>
                  </a:outerShdw>
                </a:effectLst>
              </a:rPr>
              <a:t>General Usage Guidelines Part 2</a:t>
            </a:r>
            <a:br>
              <a:rPr lang="en-US" altLang="en-US" sz="4000" b="1" dirty="0">
                <a:effectLst>
                  <a:outerShdw blurRad="38100" dist="38100" dir="2700000" algn="tl">
                    <a:srgbClr val="000000">
                      <a:alpha val="43137"/>
                    </a:srgbClr>
                  </a:outerShdw>
                </a:effectLst>
              </a:rPr>
            </a:br>
            <a:r>
              <a:rPr lang="en-US" altLang="en-US" sz="2800" dirty="0">
                <a:effectLst>
                  <a:outerShdw blurRad="38100" dist="38100" dir="2700000" algn="tl">
                    <a:srgbClr val="010199"/>
                  </a:outerShdw>
                </a:effectLst>
                <a:latin typeface="+mn-lt"/>
                <a:ea typeface="+mn-ea"/>
                <a:cs typeface="+mn-cs"/>
              </a:rPr>
              <a:t>as per </a:t>
            </a:r>
            <a:br>
              <a:rPr lang="en-US" altLang="en-US" sz="2800" dirty="0">
                <a:effectLst>
                  <a:outerShdw blurRad="38100" dist="38100" dir="2700000" algn="tl">
                    <a:srgbClr val="010199"/>
                  </a:outerShdw>
                </a:effectLst>
                <a:latin typeface="+mn-lt"/>
                <a:ea typeface="+mn-ea"/>
                <a:cs typeface="+mn-cs"/>
              </a:rPr>
            </a:br>
            <a:r>
              <a:rPr lang="en-US" sz="2800" dirty="0">
                <a:hlinkClick r:id="rId2"/>
              </a:rPr>
              <a:t>2024 - 2025 Student Handbook</a:t>
            </a:r>
            <a:br>
              <a:rPr lang="en-US" altLang="en-US" sz="2800" dirty="0">
                <a:effectLst>
                  <a:outerShdw blurRad="38100" dist="38100" dir="2700000" algn="tl">
                    <a:srgbClr val="010199"/>
                  </a:outerShdw>
                </a:effectLst>
                <a:latin typeface="+mn-lt"/>
                <a:ea typeface="+mn-ea"/>
                <a:cs typeface="+mn-cs"/>
              </a:rPr>
            </a:br>
            <a:r>
              <a:rPr lang="en-US" altLang="en-US" sz="2800" dirty="0">
                <a:effectLst>
                  <a:outerShdw blurRad="38100" dist="38100" dir="2700000" algn="tl">
                    <a:srgbClr val="010199"/>
                  </a:outerShdw>
                </a:effectLst>
                <a:latin typeface="+mn-lt"/>
                <a:ea typeface="+mn-ea"/>
                <a:cs typeface="+mn-cs"/>
              </a:rPr>
              <a:t>Click link to view Handbook</a:t>
            </a:r>
            <a:endParaRPr lang="en-US" sz="2800" dirty="0">
              <a:effectLst>
                <a:outerShdw blurRad="38100" dist="38100" dir="2700000" algn="tl">
                  <a:srgbClr val="010199"/>
                </a:outerShdw>
              </a:effectLst>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CDBFF9-0FC8-4C5C-937C-75641B66242B}"/>
              </a:ext>
            </a:extLst>
          </p:cNvPr>
          <p:cNvSpPr>
            <a:spLocks noGrp="1"/>
          </p:cNvSpPr>
          <p:nvPr>
            <p:ph sz="half" idx="1"/>
          </p:nvPr>
        </p:nvSpPr>
        <p:spPr>
          <a:xfrm>
            <a:off x="457200" y="2597150"/>
            <a:ext cx="8153400" cy="3733800"/>
          </a:xfrm>
        </p:spPr>
        <p:txBody>
          <a:bodyPr/>
          <a:lstStyle/>
          <a:p>
            <a:pPr>
              <a:defRPr/>
            </a:pPr>
            <a:r>
              <a:rPr lang="en-US" altLang="en-US" sz="2000" dirty="0"/>
              <a:t>Failure to follow the FTCC General Usage Guidelines can result in the suspension of access rights and disciplinary action as deemed appropriate by the college</a:t>
            </a:r>
          </a:p>
          <a:p>
            <a:pPr>
              <a:defRPr/>
            </a:pPr>
            <a:endParaRPr lang="en-US" altLang="en-US" sz="2000" dirty="0"/>
          </a:p>
          <a:p>
            <a:pPr>
              <a:defRPr/>
            </a:pPr>
            <a:r>
              <a:rPr lang="en-US" altLang="en-US" sz="2000" dirty="0"/>
              <a:t>The Information Technology Services office reserves the right to make revisions/updates to these guidelines at any time.</a:t>
            </a:r>
          </a:p>
          <a:p>
            <a:pPr marL="0" indent="0">
              <a:buFont typeface="Wingdings" panose="05000000000000000000" pitchFamily="2" charset="2"/>
              <a:buNone/>
              <a:defRPr/>
            </a:pPr>
            <a:endParaRPr lang="en-US" dirty="0"/>
          </a:p>
        </p:txBody>
      </p:sp>
      <p:sp>
        <p:nvSpPr>
          <p:cNvPr id="11" name="Title 1">
            <a:extLst>
              <a:ext uri="{FF2B5EF4-FFF2-40B4-BE49-F238E27FC236}">
                <a16:creationId xmlns:a16="http://schemas.microsoft.com/office/drawing/2014/main" id="{1CE38149-B8C7-4716-A344-29BB6960114D}"/>
              </a:ext>
            </a:extLst>
          </p:cNvPr>
          <p:cNvSpPr>
            <a:spLocks noGrp="1"/>
          </p:cNvSpPr>
          <p:nvPr>
            <p:ph type="title"/>
          </p:nvPr>
        </p:nvSpPr>
        <p:spPr>
          <a:xfrm>
            <a:off x="457200" y="323786"/>
            <a:ext cx="8153400" cy="2236788"/>
          </a:xfrm>
        </p:spPr>
        <p:txBody>
          <a:bodyPr/>
          <a:lstStyle/>
          <a:p>
            <a:pPr>
              <a:defRPr/>
            </a:pPr>
            <a:r>
              <a:rPr lang="en-US" altLang="en-US" sz="4000" b="1" dirty="0">
                <a:effectLst>
                  <a:outerShdw blurRad="38100" dist="38100" dir="2700000" algn="tl">
                    <a:srgbClr val="000000">
                      <a:alpha val="43137"/>
                    </a:srgbClr>
                  </a:outerShdw>
                </a:effectLst>
              </a:rPr>
              <a:t>General Usage Guidelines Part 3</a:t>
            </a:r>
            <a:br>
              <a:rPr lang="en-US" altLang="en-US" sz="4000" b="1" dirty="0">
                <a:effectLst>
                  <a:outerShdw blurRad="38100" dist="38100" dir="2700000" algn="tl">
                    <a:srgbClr val="000000">
                      <a:alpha val="43137"/>
                    </a:srgbClr>
                  </a:outerShdw>
                </a:effectLst>
              </a:rPr>
            </a:br>
            <a:r>
              <a:rPr lang="en-US" altLang="en-US" sz="2800" dirty="0">
                <a:effectLst>
                  <a:outerShdw blurRad="38100" dist="38100" dir="2700000" algn="tl">
                    <a:srgbClr val="010199"/>
                  </a:outerShdw>
                </a:effectLst>
                <a:latin typeface="+mn-lt"/>
                <a:ea typeface="+mn-ea"/>
                <a:cs typeface="+mn-cs"/>
              </a:rPr>
              <a:t>as per </a:t>
            </a:r>
            <a:br>
              <a:rPr lang="en-US" altLang="en-US" sz="2800" dirty="0">
                <a:effectLst>
                  <a:outerShdw blurRad="38100" dist="38100" dir="2700000" algn="tl">
                    <a:srgbClr val="010199"/>
                  </a:outerShdw>
                </a:effectLst>
                <a:latin typeface="+mn-lt"/>
                <a:ea typeface="+mn-ea"/>
                <a:cs typeface="+mn-cs"/>
              </a:rPr>
            </a:br>
            <a:r>
              <a:rPr lang="en-US" sz="2800" dirty="0">
                <a:hlinkClick r:id="rId2"/>
              </a:rPr>
              <a:t>2024 - 2025 Student Handbook</a:t>
            </a:r>
            <a:br>
              <a:rPr lang="en-US" altLang="en-US" sz="2800" dirty="0">
                <a:effectLst>
                  <a:outerShdw blurRad="38100" dist="38100" dir="2700000" algn="tl">
                    <a:srgbClr val="010199"/>
                  </a:outerShdw>
                </a:effectLst>
                <a:latin typeface="+mn-lt"/>
                <a:ea typeface="+mn-ea"/>
                <a:cs typeface="+mn-cs"/>
              </a:rPr>
            </a:br>
            <a:r>
              <a:rPr lang="en-US" altLang="en-US" sz="2800" dirty="0">
                <a:effectLst>
                  <a:outerShdw blurRad="38100" dist="38100" dir="2700000" algn="tl">
                    <a:srgbClr val="010199"/>
                  </a:outerShdw>
                </a:effectLst>
                <a:latin typeface="+mn-lt"/>
                <a:ea typeface="+mn-ea"/>
                <a:cs typeface="+mn-cs"/>
              </a:rPr>
              <a:t>Click link to view Handbook</a:t>
            </a:r>
            <a:endParaRPr lang="en-US" sz="2800" dirty="0">
              <a:effectLst>
                <a:outerShdw blurRad="38100" dist="38100" dir="2700000" algn="tl">
                  <a:srgbClr val="010199"/>
                </a:outerShdw>
              </a:effectLst>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69C4F6-F693-4A19-B3BE-E2DCF5BD581D}"/>
              </a:ext>
            </a:extLst>
          </p:cNvPr>
          <p:cNvSpPr>
            <a:spLocks noGrp="1"/>
          </p:cNvSpPr>
          <p:nvPr>
            <p:ph type="title"/>
          </p:nvPr>
        </p:nvSpPr>
        <p:spPr>
          <a:xfrm>
            <a:off x="457200" y="838200"/>
            <a:ext cx="8229600" cy="1139825"/>
          </a:xfrm>
        </p:spPr>
        <p:txBody>
          <a:bodyPr/>
          <a:lstStyle/>
          <a:p>
            <a:r>
              <a:rPr lang="en-US" altLang="en-US" sz="4000" b="1" dirty="0">
                <a:effectLst>
                  <a:outerShdw blurRad="38100" dist="38100" dir="2700000" algn="tl">
                    <a:srgbClr val="000000">
                      <a:alpha val="43137"/>
                    </a:srgbClr>
                  </a:outerShdw>
                </a:effectLst>
              </a:rPr>
              <a:t>General Usage Guidelines Part 4</a:t>
            </a:r>
            <a:br>
              <a:rPr lang="en-US" altLang="en-US" sz="4000" b="1" dirty="0">
                <a:effectLst>
                  <a:outerShdw blurRad="38100" dist="38100" dir="2700000" algn="tl">
                    <a:srgbClr val="000000">
                      <a:alpha val="43137"/>
                    </a:srgbClr>
                  </a:outerShdw>
                </a:effectLst>
              </a:rPr>
            </a:br>
            <a:r>
              <a:rPr lang="en-US" altLang="en-US" sz="2800" dirty="0">
                <a:effectLst>
                  <a:outerShdw blurRad="38100" dist="38100" dir="2700000" algn="tl">
                    <a:srgbClr val="010199"/>
                  </a:outerShdw>
                </a:effectLst>
                <a:latin typeface="+mn-lt"/>
                <a:ea typeface="+mn-ea"/>
                <a:cs typeface="+mn-cs"/>
              </a:rPr>
              <a:t>as per </a:t>
            </a:r>
            <a:br>
              <a:rPr lang="en-US" altLang="en-US" sz="2800" dirty="0">
                <a:effectLst>
                  <a:outerShdw blurRad="38100" dist="38100" dir="2700000" algn="tl">
                    <a:srgbClr val="010199"/>
                  </a:outerShdw>
                </a:effectLst>
                <a:latin typeface="+mn-lt"/>
                <a:ea typeface="+mn-ea"/>
                <a:cs typeface="+mn-cs"/>
              </a:rPr>
            </a:br>
            <a:r>
              <a:rPr lang="en-US" altLang="en-US" sz="2800" dirty="0">
                <a:solidFill>
                  <a:srgbClr val="FFFF00"/>
                </a:solidFill>
                <a:effectLst>
                  <a:outerShdw blurRad="38100" dist="38100" dir="2700000" algn="tl">
                    <a:srgbClr val="010199"/>
                  </a:outerShdw>
                </a:effectLst>
                <a:latin typeface="+mn-lt"/>
                <a:ea typeface="+mn-ea"/>
                <a:cs typeface="+mn-cs"/>
                <a:hlinkClick r:id="rId2">
                  <a:extLst>
                    <a:ext uri="{A12FA001-AC4F-418D-AE19-62706E023703}">
                      <ahyp:hlinkClr xmlns:ahyp="http://schemas.microsoft.com/office/drawing/2018/hyperlinkcolor" val="tx"/>
                    </a:ext>
                  </a:extLst>
                </a:hlinkClick>
              </a:rPr>
              <a:t>2024 – 2025 Student Handbook </a:t>
            </a:r>
            <a:br>
              <a:rPr lang="en-US" altLang="en-US" sz="2800" dirty="0">
                <a:effectLst>
                  <a:outerShdw blurRad="38100" dist="38100" dir="2700000" algn="tl">
                    <a:srgbClr val="010199"/>
                  </a:outerShdw>
                </a:effectLst>
                <a:latin typeface="+mn-lt"/>
                <a:ea typeface="+mn-ea"/>
                <a:cs typeface="+mn-cs"/>
              </a:rPr>
            </a:br>
            <a:r>
              <a:rPr lang="en-US" altLang="en-US" sz="2800" dirty="0">
                <a:effectLst>
                  <a:outerShdw blurRad="38100" dist="38100" dir="2700000" algn="tl">
                    <a:srgbClr val="010199"/>
                  </a:outerShdw>
                </a:effectLst>
                <a:latin typeface="+mn-lt"/>
                <a:ea typeface="+mn-ea"/>
                <a:cs typeface="+mn-cs"/>
              </a:rPr>
              <a:t>Click link to view Handbook</a:t>
            </a:r>
            <a:endParaRPr lang="en-US" sz="2800" dirty="0">
              <a:effectLst>
                <a:outerShdw blurRad="38100" dist="38100" dir="2700000" algn="tl">
                  <a:srgbClr val="010199"/>
                </a:outerShdw>
              </a:effectLst>
              <a:latin typeface="+mn-lt"/>
              <a:ea typeface="+mn-ea"/>
              <a:cs typeface="+mn-cs"/>
            </a:endParaRPr>
          </a:p>
        </p:txBody>
      </p:sp>
      <p:sp>
        <p:nvSpPr>
          <p:cNvPr id="3" name="Content Placeholder 2">
            <a:extLst>
              <a:ext uri="{FF2B5EF4-FFF2-40B4-BE49-F238E27FC236}">
                <a16:creationId xmlns:a16="http://schemas.microsoft.com/office/drawing/2014/main" id="{ED9B9CF9-8AC1-4537-9560-F6C0D8381E10}"/>
              </a:ext>
            </a:extLst>
          </p:cNvPr>
          <p:cNvSpPr>
            <a:spLocks noGrp="1"/>
          </p:cNvSpPr>
          <p:nvPr>
            <p:ph sz="half" idx="1"/>
          </p:nvPr>
        </p:nvSpPr>
        <p:spPr>
          <a:xfrm>
            <a:off x="457200" y="2514600"/>
            <a:ext cx="8229600" cy="3886200"/>
          </a:xfrm>
        </p:spPr>
        <p:txBody>
          <a:bodyPr/>
          <a:lstStyle/>
          <a:p>
            <a:pPr marL="0" indent="0">
              <a:buNone/>
            </a:pPr>
            <a:r>
              <a:rPr lang="en-US" altLang="en-US" sz="2200" dirty="0"/>
              <a:t>Excerpt from the Student Code of Conduct:</a:t>
            </a:r>
          </a:p>
          <a:p>
            <a:r>
              <a:rPr lang="en-US" altLang="en-US" sz="2200" dirty="0"/>
              <a:t>Unauthorized use of any electronic device, such as cell phones, recorders, cameras, iPods, MP3 players, computers, and the like, in a virtual or physical classroom, shop, or lab.</a:t>
            </a:r>
          </a:p>
          <a:p>
            <a:r>
              <a:rPr lang="en-US" altLang="en-US" sz="2200" dirty="0"/>
              <a:t>Do not permit any person under the age of sixteen (16) and who is not a FTCC student to enter any instructional area without prior authorization. Instructional areas include virtual or face-to-face classrooms, labs, libraries, the Success Center, clinical sites, or shops. However, students under the age of sixteen (16) shall be permitted to enter into any instructional area for purposes related to their own education.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descr="Screenshot showing the desktop and the Windows Start menus logo.">
            <a:extLst>
              <a:ext uri="{FF2B5EF4-FFF2-40B4-BE49-F238E27FC236}">
                <a16:creationId xmlns:a16="http://schemas.microsoft.com/office/drawing/2014/main" id="{B3C1C192-CE13-4274-BA83-CEE73036DA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752600"/>
            <a:ext cx="8077200" cy="4533900"/>
          </a:xfrm>
        </p:spPr>
      </p:pic>
      <p:sp>
        <p:nvSpPr>
          <p:cNvPr id="2" name="Title 1">
            <a:extLst>
              <a:ext uri="{FF2B5EF4-FFF2-40B4-BE49-F238E27FC236}">
                <a16:creationId xmlns:a16="http://schemas.microsoft.com/office/drawing/2014/main" id="{2C2E3694-810D-48FA-A89C-729A6CFFFF08}"/>
              </a:ext>
            </a:extLst>
          </p:cNvPr>
          <p:cNvSpPr>
            <a:spLocks noGrp="1"/>
          </p:cNvSpPr>
          <p:nvPr>
            <p:ph type="title"/>
          </p:nvPr>
        </p:nvSpPr>
        <p:spPr>
          <a:xfrm>
            <a:off x="457200" y="277813"/>
            <a:ext cx="8229600" cy="1246187"/>
          </a:xfrm>
        </p:spPr>
        <p:txBody>
          <a:bodyPr/>
          <a:lstStyle/>
          <a:p>
            <a:pPr>
              <a:defRPr/>
            </a:pPr>
            <a:r>
              <a:rPr lang="en-US" dirty="0"/>
              <a:t>How to Log Out of the Computers Step 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descr="Screenshot of the desktop showing the current user icon in the Windows Start menu.">
            <a:extLst>
              <a:ext uri="{FF2B5EF4-FFF2-40B4-BE49-F238E27FC236}">
                <a16:creationId xmlns:a16="http://schemas.microsoft.com/office/drawing/2014/main" id="{A416AA2C-2D54-4E2E-A731-46AA370484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0713" y="1676400"/>
            <a:ext cx="7913687" cy="4386263"/>
          </a:xfrm>
        </p:spPr>
      </p:pic>
      <p:sp>
        <p:nvSpPr>
          <p:cNvPr id="2" name="Title 1">
            <a:extLst>
              <a:ext uri="{FF2B5EF4-FFF2-40B4-BE49-F238E27FC236}">
                <a16:creationId xmlns:a16="http://schemas.microsoft.com/office/drawing/2014/main" id="{07F5A384-F74E-4C02-9464-123FB26B3E92}"/>
              </a:ext>
            </a:extLst>
          </p:cNvPr>
          <p:cNvSpPr>
            <a:spLocks noGrp="1"/>
          </p:cNvSpPr>
          <p:nvPr>
            <p:ph type="title"/>
          </p:nvPr>
        </p:nvSpPr>
        <p:spPr>
          <a:xfrm>
            <a:off x="457200" y="277813"/>
            <a:ext cx="8229600" cy="1246187"/>
          </a:xfrm>
        </p:spPr>
        <p:txBody>
          <a:bodyPr/>
          <a:lstStyle/>
          <a:p>
            <a:pPr>
              <a:defRPr/>
            </a:pPr>
            <a:r>
              <a:rPr lang="en-US" dirty="0"/>
              <a:t>How to Log Out of the Computers Step 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5" descr="Screenshot of the desktop showing the lock, sign out, and switch user options when clicking the current user icon in the Windows Start menu.">
            <a:extLst>
              <a:ext uri="{FF2B5EF4-FFF2-40B4-BE49-F238E27FC236}">
                <a16:creationId xmlns:a16="http://schemas.microsoft.com/office/drawing/2014/main" id="{EED7CBB6-A673-428D-94EF-FDDF782093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676400"/>
            <a:ext cx="8001000" cy="4427538"/>
          </a:xfrm>
        </p:spPr>
      </p:pic>
      <p:sp>
        <p:nvSpPr>
          <p:cNvPr id="2" name="Title 1">
            <a:extLst>
              <a:ext uri="{FF2B5EF4-FFF2-40B4-BE49-F238E27FC236}">
                <a16:creationId xmlns:a16="http://schemas.microsoft.com/office/drawing/2014/main" id="{8F4F5D76-74CD-4321-A0F7-017656F44178}"/>
              </a:ext>
            </a:extLst>
          </p:cNvPr>
          <p:cNvSpPr>
            <a:spLocks noGrp="1"/>
          </p:cNvSpPr>
          <p:nvPr>
            <p:ph type="title"/>
          </p:nvPr>
        </p:nvSpPr>
        <p:spPr>
          <a:xfrm>
            <a:off x="457200" y="277813"/>
            <a:ext cx="8229600" cy="1246187"/>
          </a:xfrm>
        </p:spPr>
        <p:txBody>
          <a:bodyPr/>
          <a:lstStyle/>
          <a:p>
            <a:pPr>
              <a:defRPr/>
            </a:pPr>
            <a:r>
              <a:rPr lang="en-US" dirty="0"/>
              <a:t>How to Log Out of the Computers Step 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A9F8-2DCC-421A-8675-FC13C2327D1B}"/>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Contact Information</a:t>
            </a:r>
          </a:p>
        </p:txBody>
      </p:sp>
      <p:sp>
        <p:nvSpPr>
          <p:cNvPr id="4" name="Content Placeholder 3">
            <a:extLst>
              <a:ext uri="{FF2B5EF4-FFF2-40B4-BE49-F238E27FC236}">
                <a16:creationId xmlns:a16="http://schemas.microsoft.com/office/drawing/2014/main" id="{560F9DB4-EF0A-4C4A-AC69-118703711F0B}"/>
              </a:ext>
            </a:extLst>
          </p:cNvPr>
          <p:cNvSpPr>
            <a:spLocks noGrp="1"/>
          </p:cNvSpPr>
          <p:nvPr>
            <p:ph idx="1"/>
          </p:nvPr>
        </p:nvSpPr>
        <p:spPr/>
        <p:txBody>
          <a:bodyPr/>
          <a:lstStyle/>
          <a:p>
            <a:pPr marL="0" indent="0">
              <a:buFont typeface="Wingdings" panose="05000000000000000000" pitchFamily="2" charset="2"/>
              <a:buNone/>
              <a:defRPr/>
            </a:pPr>
            <a:r>
              <a:rPr lang="en-US" altLang="en-US" sz="2800" dirty="0"/>
              <a:t>If there are any problems or concerns pertaining to the computer labs/classrooms, please use the information below for points of contact:</a:t>
            </a:r>
          </a:p>
          <a:p>
            <a:pPr lvl="1">
              <a:defRPr/>
            </a:pPr>
            <a:r>
              <a:rPr lang="en-US" altLang="en-US" dirty="0"/>
              <a:t>ATC Main Campus – ATC 120 </a:t>
            </a:r>
          </a:p>
          <a:p>
            <a:pPr lvl="2">
              <a:defRPr/>
            </a:pPr>
            <a:r>
              <a:rPr lang="en-US" altLang="en-US" dirty="0"/>
              <a:t>Phone: (910) 678-9812</a:t>
            </a:r>
          </a:p>
          <a:p>
            <a:pPr marL="971550" lvl="1" indent="-457200">
              <a:defRPr/>
            </a:pPr>
            <a:r>
              <a:rPr lang="en-US" altLang="en-US" dirty="0"/>
              <a:t>Spring Lake and Remote Areas – SLC 214</a:t>
            </a:r>
          </a:p>
          <a:p>
            <a:pPr lvl="2">
              <a:defRPr/>
            </a:pPr>
            <a:r>
              <a:rPr lang="en-US" altLang="en-US" dirty="0"/>
              <a:t>Phone: (910) 486-7321</a:t>
            </a:r>
          </a:p>
          <a:p>
            <a:pPr lvl="1">
              <a:defRPr/>
            </a:pPr>
            <a:r>
              <a:rPr lang="en-US" altLang="en-US" dirty="0"/>
              <a:t>Email: help@faytechcc.edu</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F79B-F7A5-4BCF-A93E-EA3334560B27}"/>
              </a:ext>
            </a:extLst>
          </p:cNvPr>
          <p:cNvSpPr>
            <a:spLocks noGrp="1"/>
          </p:cNvSpPr>
          <p:nvPr>
            <p:ph type="title"/>
          </p:nvPr>
        </p:nvSpPr>
        <p:spPr>
          <a:xfrm>
            <a:off x="457200" y="533400"/>
            <a:ext cx="8229600" cy="1139825"/>
          </a:xfrm>
        </p:spPr>
        <p:txBody>
          <a:bodyPr/>
          <a:lstStyle/>
          <a:p>
            <a:pPr>
              <a:defRPr/>
            </a:pPr>
            <a:r>
              <a:rPr lang="en-US" b="1" dirty="0">
                <a:effectLst>
                  <a:outerShdw blurRad="38100" dist="38100" dir="2700000" algn="tl">
                    <a:srgbClr val="000000"/>
                  </a:outerShdw>
                </a:effectLst>
                <a:cs typeface="Times New Roman" pitchFamily="18" charset="0"/>
              </a:rPr>
              <a:t>Open Computer Labs</a:t>
            </a:r>
            <a:br>
              <a:rPr lang="en-US" b="1" dirty="0">
                <a:effectLst>
                  <a:outerShdw blurRad="38100" dist="38100" dir="2700000" algn="tl">
                    <a:srgbClr val="000000"/>
                  </a:outerShdw>
                </a:effectLst>
                <a:cs typeface="Times New Roman" pitchFamily="18" charset="0"/>
              </a:rPr>
            </a:br>
            <a:r>
              <a:rPr lang="en-US" b="1" dirty="0">
                <a:effectLst>
                  <a:outerShdw blurRad="38100" dist="38100" dir="2700000" algn="tl">
                    <a:srgbClr val="000000"/>
                  </a:outerShdw>
                </a:effectLst>
                <a:cs typeface="Times New Roman" pitchFamily="18" charset="0"/>
              </a:rPr>
              <a:t>Summer Semester</a:t>
            </a:r>
            <a:br>
              <a:rPr lang="en-US" b="1" dirty="0">
                <a:effectLst>
                  <a:outerShdw blurRad="38100" dist="38100" dir="2700000" algn="tl">
                    <a:srgbClr val="000000"/>
                  </a:outerShdw>
                </a:effectLst>
                <a:cs typeface="Times New Roman" pitchFamily="18" charset="0"/>
              </a:rPr>
            </a:br>
            <a:r>
              <a:rPr lang="en-US" b="1" dirty="0">
                <a:effectLst>
                  <a:outerShdw blurRad="38100" dist="38100" dir="2700000" algn="tl">
                    <a:srgbClr val="000000"/>
                  </a:outerShdw>
                </a:effectLst>
                <a:cs typeface="Times New Roman" pitchFamily="18" charset="0"/>
              </a:rPr>
              <a:t>Location and Hours</a:t>
            </a:r>
            <a:endParaRPr lang="en-US" dirty="0"/>
          </a:p>
        </p:txBody>
      </p:sp>
      <p:sp>
        <p:nvSpPr>
          <p:cNvPr id="3" name="Content Placeholder 2">
            <a:extLst>
              <a:ext uri="{FF2B5EF4-FFF2-40B4-BE49-F238E27FC236}">
                <a16:creationId xmlns:a16="http://schemas.microsoft.com/office/drawing/2014/main" id="{B0B493FD-90C2-4CE7-A2F3-C8171D9F8F02}"/>
              </a:ext>
            </a:extLst>
          </p:cNvPr>
          <p:cNvSpPr>
            <a:spLocks noGrp="1"/>
          </p:cNvSpPr>
          <p:nvPr>
            <p:ph sz="half" idx="1"/>
          </p:nvPr>
        </p:nvSpPr>
        <p:spPr>
          <a:xfrm>
            <a:off x="152400" y="2286000"/>
            <a:ext cx="4572000" cy="3844925"/>
          </a:xfrm>
        </p:spPr>
        <p:txBody>
          <a:bodyPr/>
          <a:lstStyle/>
          <a:p>
            <a:pPr algn="ctr" eaLnBrk="1" hangingPunct="1">
              <a:defRPr/>
            </a:pPr>
            <a:r>
              <a:rPr lang="en-US" altLang="en-US" sz="1800" b="1" dirty="0">
                <a:effectLst>
                  <a:outerShdw blurRad="38100" dist="38100" dir="2700000" algn="tl">
                    <a:srgbClr val="000000"/>
                  </a:outerShdw>
                </a:effectLst>
                <a:cs typeface="Times New Roman" panose="02020603050405020304" pitchFamily="18" charset="0"/>
              </a:rPr>
              <a:t>ATC</a:t>
            </a:r>
            <a:r>
              <a:rPr lang="en-US" altLang="en-US" sz="1800" dirty="0">
                <a:effectLst>
                  <a:outerShdw blurRad="38100" dist="38100" dir="2700000" algn="tl">
                    <a:srgbClr val="000000"/>
                  </a:outerShdw>
                </a:effectLst>
                <a:cs typeface="Times New Roman" panose="02020603050405020304" pitchFamily="18" charset="0"/>
              </a:rPr>
              <a:t> 120 (</a:t>
            </a:r>
            <a:r>
              <a:rPr lang="en-US" altLang="en-US" sz="1800" b="1" dirty="0">
                <a:effectLst>
                  <a:outerShdw blurRad="38100" dist="38100" dir="2700000" algn="tl">
                    <a:srgbClr val="000000"/>
                  </a:outerShdw>
                </a:effectLst>
                <a:cs typeface="Times New Roman" panose="02020603050405020304" pitchFamily="18" charset="0"/>
              </a:rPr>
              <a:t>A</a:t>
            </a:r>
            <a:r>
              <a:rPr lang="en-US" altLang="en-US" sz="1800" dirty="0">
                <a:effectLst>
                  <a:outerShdw blurRad="38100" dist="38100" dir="2700000" algn="tl">
                    <a:srgbClr val="000000"/>
                  </a:outerShdw>
                </a:effectLst>
                <a:cs typeface="Times New Roman" panose="02020603050405020304" pitchFamily="18" charset="0"/>
              </a:rPr>
              <a:t>dvanced </a:t>
            </a:r>
            <a:r>
              <a:rPr lang="en-US" altLang="en-US" sz="1800" b="1" dirty="0">
                <a:effectLst>
                  <a:outerShdw blurRad="38100" dist="38100" dir="2700000" algn="tl">
                    <a:srgbClr val="000000"/>
                  </a:outerShdw>
                </a:effectLst>
                <a:cs typeface="Times New Roman" panose="02020603050405020304" pitchFamily="18" charset="0"/>
              </a:rPr>
              <a:t>T</a:t>
            </a:r>
            <a:r>
              <a:rPr lang="en-US" altLang="en-US" sz="1800" dirty="0">
                <a:effectLst>
                  <a:outerShdw blurRad="38100" dist="38100" dir="2700000" algn="tl">
                    <a:srgbClr val="000000"/>
                  </a:outerShdw>
                </a:effectLst>
                <a:cs typeface="Times New Roman" panose="02020603050405020304" pitchFamily="18" charset="0"/>
              </a:rPr>
              <a:t>echnology </a:t>
            </a:r>
            <a:r>
              <a:rPr lang="en-US" altLang="en-US" sz="1800" b="1" dirty="0">
                <a:effectLst>
                  <a:outerShdw blurRad="38100" dist="38100" dir="2700000" algn="tl">
                    <a:srgbClr val="000000"/>
                  </a:outerShdw>
                </a:effectLst>
                <a:cs typeface="Times New Roman" panose="02020603050405020304" pitchFamily="18" charset="0"/>
              </a:rPr>
              <a:t>C</a:t>
            </a:r>
            <a:r>
              <a:rPr lang="en-US" altLang="en-US" sz="1800" dirty="0">
                <a:effectLst>
                  <a:outerShdw blurRad="38100" dist="38100" dir="2700000" algn="tl">
                    <a:srgbClr val="000000"/>
                  </a:outerShdw>
                </a:effectLst>
                <a:cs typeface="Times New Roman" panose="02020603050405020304" pitchFamily="18" charset="0"/>
              </a:rPr>
              <a:t>enter)</a:t>
            </a:r>
          </a:p>
          <a:p>
            <a:pPr marL="0" indent="0"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Monday – Thursday:</a:t>
            </a:r>
          </a:p>
          <a:p>
            <a:pPr marL="0" indent="0"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8:00 A.M. – 9:45 P.M.</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Friday:  8:00 A.M. – 5:00 P.M.</a:t>
            </a:r>
          </a:p>
          <a:p>
            <a:pPr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Closed on Saturdays, Sundays, and Holidays</a:t>
            </a:r>
          </a:p>
          <a:p>
            <a:pPr lvl="1" eaLnBrk="1" hangingPunct="1">
              <a:buFont typeface="Wingdings" panose="05000000000000000000" pitchFamily="2" charset="2"/>
              <a:buNone/>
              <a:defRPr/>
            </a:pPr>
            <a:endParaRPr lang="en-US" altLang="en-US" sz="1800" dirty="0">
              <a:effectLst>
                <a:outerShdw blurRad="38100" dist="38100" dir="2700000" algn="tl">
                  <a:srgbClr val="000000"/>
                </a:outerShdw>
              </a:effectLst>
              <a:cs typeface="Times New Roman" panose="02020603050405020304" pitchFamily="18" charset="0"/>
            </a:endParaRPr>
          </a:p>
          <a:p>
            <a:pPr>
              <a:defRPr/>
            </a:pPr>
            <a:endParaRPr lang="en-US" dirty="0"/>
          </a:p>
        </p:txBody>
      </p:sp>
      <p:sp>
        <p:nvSpPr>
          <p:cNvPr id="4" name="Content Placeholder 3">
            <a:extLst>
              <a:ext uri="{FF2B5EF4-FFF2-40B4-BE49-F238E27FC236}">
                <a16:creationId xmlns:a16="http://schemas.microsoft.com/office/drawing/2014/main" id="{6F95DD71-8858-4B42-A343-BCC7B3FFDAE6}"/>
              </a:ext>
            </a:extLst>
          </p:cNvPr>
          <p:cNvSpPr>
            <a:spLocks noGrp="1"/>
          </p:cNvSpPr>
          <p:nvPr>
            <p:ph sz="half" idx="2"/>
          </p:nvPr>
        </p:nvSpPr>
        <p:spPr>
          <a:xfrm>
            <a:off x="4648200" y="2362200"/>
            <a:ext cx="4038600" cy="3768725"/>
          </a:xfrm>
        </p:spPr>
        <p:txBody>
          <a:bodyPr/>
          <a:lstStyle/>
          <a:p>
            <a:pPr algn="ctr" eaLnBrk="1" hangingPunct="1">
              <a:defRPr/>
            </a:pPr>
            <a:r>
              <a:rPr lang="en-US" altLang="en-US" sz="1800" b="1" dirty="0">
                <a:effectLst>
                  <a:outerShdw blurRad="38100" dist="38100" dir="2700000" algn="tl">
                    <a:srgbClr val="000000"/>
                  </a:outerShdw>
                </a:effectLst>
                <a:cs typeface="Times New Roman" panose="02020603050405020304" pitchFamily="18" charset="0"/>
              </a:rPr>
              <a:t>SLC</a:t>
            </a:r>
            <a:r>
              <a:rPr lang="en-US" altLang="en-US" sz="1800" dirty="0">
                <a:effectLst>
                  <a:outerShdw blurRad="38100" dist="38100" dir="2700000" algn="tl">
                    <a:srgbClr val="000000"/>
                  </a:outerShdw>
                </a:effectLst>
                <a:cs typeface="Times New Roman" panose="02020603050405020304" pitchFamily="18" charset="0"/>
              </a:rPr>
              <a:t> 214 (</a:t>
            </a:r>
            <a:r>
              <a:rPr lang="en-US" altLang="en-US" sz="1800" b="1" dirty="0">
                <a:effectLst>
                  <a:outerShdw blurRad="38100" dist="38100" dir="2700000" algn="tl">
                    <a:srgbClr val="000000"/>
                  </a:outerShdw>
                </a:effectLst>
                <a:cs typeface="Times New Roman" panose="02020603050405020304" pitchFamily="18" charset="0"/>
              </a:rPr>
              <a:t>S</a:t>
            </a:r>
            <a:r>
              <a:rPr lang="en-US" altLang="en-US" sz="1800" dirty="0">
                <a:effectLst>
                  <a:outerShdw blurRad="38100" dist="38100" dir="2700000" algn="tl">
                    <a:srgbClr val="000000"/>
                  </a:outerShdw>
                </a:effectLst>
                <a:cs typeface="Times New Roman" panose="02020603050405020304" pitchFamily="18" charset="0"/>
              </a:rPr>
              <a:t>pring </a:t>
            </a:r>
            <a:r>
              <a:rPr lang="en-US" altLang="en-US" sz="1800" b="1" dirty="0">
                <a:effectLst>
                  <a:outerShdw blurRad="38100" dist="38100" dir="2700000" algn="tl">
                    <a:srgbClr val="000000"/>
                  </a:outerShdw>
                </a:effectLst>
                <a:cs typeface="Times New Roman" panose="02020603050405020304" pitchFamily="18" charset="0"/>
              </a:rPr>
              <a:t>L</a:t>
            </a:r>
            <a:r>
              <a:rPr lang="en-US" altLang="en-US" sz="1800" dirty="0">
                <a:effectLst>
                  <a:outerShdw blurRad="38100" dist="38100" dir="2700000" algn="tl">
                    <a:srgbClr val="000000"/>
                  </a:outerShdw>
                </a:effectLst>
                <a:cs typeface="Times New Roman" panose="02020603050405020304" pitchFamily="18" charset="0"/>
              </a:rPr>
              <a:t>ake Campus)</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Monday – Thursday:</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     8:00 A.M. – 4:45 P.M.</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Friday: 8:00 A.M. – 1:15 P.M.</a:t>
            </a:r>
          </a:p>
          <a:p>
            <a:pPr lvl="1" algn="ctr" eaLnBrk="1" hangingPunct="1">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Closed on Saturdays, Sundays, and Holidays</a:t>
            </a:r>
          </a:p>
          <a:p>
            <a:pPr marL="0" indent="0">
              <a:buNone/>
              <a:defRPr/>
            </a:pPr>
            <a:endParaRPr lang="en-US" dirty="0"/>
          </a:p>
          <a:p>
            <a:pPr marL="0" indent="0" algn="ctr">
              <a:buFont typeface="Wingdings" panose="05000000000000000000" pitchFamily="2" charset="2"/>
              <a:buNone/>
              <a:defRPr/>
            </a:pPr>
            <a:r>
              <a:rPr lang="en-US" altLang="en-US" sz="1800" dirty="0">
                <a:effectLst>
                  <a:outerShdw blurRad="38100" dist="38100" dir="2700000" algn="tl">
                    <a:srgbClr val="000000"/>
                  </a:outerShdw>
                </a:effectLst>
                <a:cs typeface="Times New Roman" panose="02020603050405020304" pitchFamily="18" charset="0"/>
              </a:rPr>
              <a:t>***Any changes or closings will be posted in advance on Bulletin boards***</a:t>
            </a: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4469-A2C9-41A8-AF0F-ED3F2F44FED9}"/>
              </a:ext>
            </a:extLst>
          </p:cNvPr>
          <p:cNvSpPr>
            <a:spLocks noGrp="1"/>
          </p:cNvSpPr>
          <p:nvPr>
            <p:ph type="title"/>
          </p:nvPr>
        </p:nvSpPr>
        <p:spPr/>
        <p:txBody>
          <a:bodyPr/>
          <a:lstStyle/>
          <a:p>
            <a:pPr>
              <a:defRPr/>
            </a:pPr>
            <a:r>
              <a:rPr lang="en-US" b="1" dirty="0">
                <a:solidFill>
                  <a:srgbClr val="FFFFFF"/>
                </a:solidFill>
                <a:effectLst>
                  <a:outerShdw blurRad="38100" dist="38100" dir="2700000" algn="tl">
                    <a:srgbClr val="010199"/>
                  </a:outerShdw>
                </a:effectLst>
                <a:cs typeface="Times New Roman" pitchFamily="18" charset="0"/>
              </a:rPr>
              <a:t>Student Identification</a:t>
            </a:r>
            <a:endParaRPr lang="en-US" dirty="0"/>
          </a:p>
        </p:txBody>
      </p:sp>
      <p:sp>
        <p:nvSpPr>
          <p:cNvPr id="3" name="Text Placeholder 2">
            <a:extLst>
              <a:ext uri="{FF2B5EF4-FFF2-40B4-BE49-F238E27FC236}">
                <a16:creationId xmlns:a16="http://schemas.microsoft.com/office/drawing/2014/main" id="{EE5DEF56-0DA2-4649-8844-42006264896D}"/>
              </a:ext>
            </a:extLst>
          </p:cNvPr>
          <p:cNvSpPr>
            <a:spLocks noGrp="1"/>
          </p:cNvSpPr>
          <p:nvPr>
            <p:ph type="body" idx="1"/>
          </p:nvPr>
        </p:nvSpPr>
        <p:spPr>
          <a:xfrm>
            <a:off x="457200" y="1219200"/>
            <a:ext cx="8229600" cy="1644650"/>
          </a:xfrm>
        </p:spPr>
        <p:txBody>
          <a:bodyPr/>
          <a:lstStyle/>
          <a:p>
            <a:pPr algn="ctr">
              <a:defRPr/>
            </a:pPr>
            <a:r>
              <a:rPr lang="en-US" altLang="en-US" dirty="0">
                <a:solidFill>
                  <a:srgbClr val="FFFFFF"/>
                </a:solidFill>
                <a:cs typeface="Times New Roman" panose="02020603050405020304" pitchFamily="18" charset="0"/>
              </a:rPr>
              <a:t>Users must have a valid student ID with a sticker for the current semester.</a:t>
            </a:r>
          </a:p>
          <a:p>
            <a:pPr>
              <a:defRPr/>
            </a:pPr>
            <a:endParaRPr lang="en-US" dirty="0"/>
          </a:p>
        </p:txBody>
      </p:sp>
      <p:pic>
        <p:nvPicPr>
          <p:cNvPr id="7" name="Content Placeholder 6" descr="Frontside of FTCC Student ID showing student picture, name, and ID number" title="FTCC ID Front Side">
            <a:extLst>
              <a:ext uri="{FF2B5EF4-FFF2-40B4-BE49-F238E27FC236}">
                <a16:creationId xmlns:a16="http://schemas.microsoft.com/office/drawing/2014/main" id="{7AE56C74-F647-4475-8038-C59B0DE1D65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0375" y="2863850"/>
            <a:ext cx="4033838" cy="2573338"/>
          </a:xfrm>
        </p:spPr>
      </p:pic>
      <p:pic>
        <p:nvPicPr>
          <p:cNvPr id="9" name="Content Placeholder 8" descr="FTCC ID Back Side.&#10;&#10;The back side of FTCC student ID showing the current semester and year the student is enrolled.">
            <a:extLst>
              <a:ext uri="{FF2B5EF4-FFF2-40B4-BE49-F238E27FC236}">
                <a16:creationId xmlns:a16="http://schemas.microsoft.com/office/drawing/2014/main" id="{F77711C7-F67E-4FA8-AE7B-446D6067BEFF}"/>
              </a:ext>
            </a:extLst>
          </p:cNvPr>
          <p:cNvPicPr>
            <a:picLocks noGrp="1" noChangeAspect="1"/>
          </p:cNvPicPr>
          <p:nvPr>
            <p:ph sz="quarter" idx="4"/>
          </p:nvPr>
        </p:nvPicPr>
        <p:blipFill>
          <a:blip r:embed="rId3"/>
          <a:stretch>
            <a:fillRect/>
          </a:stretch>
        </p:blipFill>
        <p:spPr>
          <a:xfrm>
            <a:off x="4646612" y="2955131"/>
            <a:ext cx="4038600" cy="2390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825731-1439-494F-A7AC-F611F4439BF4}"/>
              </a:ext>
            </a:extLst>
          </p:cNvPr>
          <p:cNvSpPr>
            <a:spLocks noGrp="1"/>
          </p:cNvSpPr>
          <p:nvPr>
            <p:ph type="title"/>
          </p:nvPr>
        </p:nvSpPr>
        <p:spPr/>
        <p:txBody>
          <a:bodyPr/>
          <a:lstStyle/>
          <a:p>
            <a:pPr>
              <a:defRPr/>
            </a:pPr>
            <a:r>
              <a:rPr lang="en-US" dirty="0"/>
              <a:t>Single Sign On</a:t>
            </a:r>
          </a:p>
        </p:txBody>
      </p:sp>
      <p:sp>
        <p:nvSpPr>
          <p:cNvPr id="7" name="Content Placeholder 6">
            <a:extLst>
              <a:ext uri="{FF2B5EF4-FFF2-40B4-BE49-F238E27FC236}">
                <a16:creationId xmlns:a16="http://schemas.microsoft.com/office/drawing/2014/main" id="{1D5CE16D-C75B-4BF6-A1F4-37C77B9ACB80}"/>
              </a:ext>
            </a:extLst>
          </p:cNvPr>
          <p:cNvSpPr>
            <a:spLocks noGrp="1"/>
          </p:cNvSpPr>
          <p:nvPr>
            <p:ph idx="1"/>
          </p:nvPr>
        </p:nvSpPr>
        <p:spPr/>
        <p:txBody>
          <a:bodyPr/>
          <a:lstStyle/>
          <a:p>
            <a:pPr marL="0" indent="0">
              <a:buNone/>
            </a:pPr>
            <a:r>
              <a:rPr lang="en-US" sz="2000" dirty="0">
                <a:effectLst/>
              </a:rPr>
              <a:t>To create the best possible user experience for students, faculty and staff, FTCC has implemented a </a:t>
            </a:r>
            <a:r>
              <a:rPr lang="en-US" sz="2000" b="1" dirty="0">
                <a:solidFill>
                  <a:srgbClr val="FFFF00"/>
                </a:solidFill>
                <a:effectLst/>
              </a:rPr>
              <a:t>single login that requires only one username and password</a:t>
            </a:r>
            <a:r>
              <a:rPr lang="en-US" sz="2000" dirty="0">
                <a:effectLst/>
              </a:rPr>
              <a:t>, which can be used to log in to multiple college systems. FTCC has implementing </a:t>
            </a:r>
            <a:r>
              <a:rPr lang="en-US" sz="2000" b="1" dirty="0">
                <a:solidFill>
                  <a:srgbClr val="FFFF00"/>
                </a:solidFill>
                <a:effectLst/>
              </a:rPr>
              <a:t>Multi-Factor Authentication (MFA)</a:t>
            </a:r>
            <a:r>
              <a:rPr lang="en-US" sz="2000" dirty="0">
                <a:effectLst/>
              </a:rPr>
              <a:t> for students. This will be required when you are not on one of FTCC’s campus locations occasionally. The following campus systems have been included in the single log-in system (with more systems potentially added in the future):</a:t>
            </a:r>
          </a:p>
          <a:p>
            <a:r>
              <a:rPr lang="en-US" sz="2000" dirty="0">
                <a:effectLst/>
              </a:rPr>
              <a:t>Academic Works</a:t>
            </a:r>
          </a:p>
          <a:p>
            <a:r>
              <a:rPr lang="en-US" sz="2000" dirty="0">
                <a:effectLst/>
              </a:rPr>
              <a:t>Canvas</a:t>
            </a:r>
          </a:p>
          <a:p>
            <a:r>
              <a:rPr lang="en-US" sz="2000" dirty="0">
                <a:effectLst/>
              </a:rPr>
              <a:t>Computer/Network/</a:t>
            </a:r>
            <a:r>
              <a:rPr lang="en-US" sz="2000" dirty="0" err="1">
                <a:effectLst/>
              </a:rPr>
              <a:t>Wifi</a:t>
            </a:r>
            <a:r>
              <a:rPr lang="en-US" sz="2000" dirty="0">
                <a:effectLst/>
              </a:rPr>
              <a:t> Login</a:t>
            </a:r>
          </a:p>
          <a:p>
            <a:r>
              <a:rPr lang="en-US" sz="2000" dirty="0">
                <a:effectLst/>
              </a:rPr>
              <a:t>Self Service</a:t>
            </a:r>
          </a:p>
          <a:p>
            <a:r>
              <a:rPr lang="en-US" sz="2000" dirty="0">
                <a:effectLst/>
              </a:rPr>
              <a:t>Student Email (hosted by Google Apps)</a:t>
            </a:r>
            <a:endParaRPr lang="en-US" altLang="en-US" sz="20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defRPr/>
            </a:pPr>
            <a:endParaRPr lang="en-US" altLang="en-US" dirty="0">
              <a:effectLst>
                <a:outerShdw blurRad="38100" dist="38100" dir="2700000" algn="tl">
                  <a:srgbClr val="000000"/>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82ECD6-5A54-4537-A85C-DD44D8AC1EBB}"/>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Username</a:t>
            </a:r>
          </a:p>
        </p:txBody>
      </p:sp>
      <p:sp>
        <p:nvSpPr>
          <p:cNvPr id="7" name="Content Placeholder 6">
            <a:extLst>
              <a:ext uri="{FF2B5EF4-FFF2-40B4-BE49-F238E27FC236}">
                <a16:creationId xmlns:a16="http://schemas.microsoft.com/office/drawing/2014/main" id="{B64CE839-AFFF-4F5F-AFC4-9759142AADFC}"/>
              </a:ext>
            </a:extLst>
          </p:cNvPr>
          <p:cNvSpPr>
            <a:spLocks noGrp="1"/>
          </p:cNvSpPr>
          <p:nvPr>
            <p:ph idx="1"/>
          </p:nvPr>
        </p:nvSpPr>
        <p:spPr/>
        <p:txBody>
          <a:bodyPr/>
          <a:lstStyle/>
          <a:p>
            <a:pPr>
              <a:lnSpc>
                <a:spcPct val="90000"/>
              </a:lnSpc>
              <a:defRPr/>
            </a:pPr>
            <a:r>
              <a:rPr lang="en-US" altLang="en-US" sz="2400" dirty="0">
                <a:ea typeface="+mn-ea"/>
                <a:cs typeface="Times New Roman" pitchFamily="18" charset="0"/>
              </a:rPr>
              <a:t>Student logins are based on the information given during registration. i.e. first name, middle name, last name.</a:t>
            </a:r>
          </a:p>
          <a:p>
            <a:pPr>
              <a:lnSpc>
                <a:spcPct val="90000"/>
              </a:lnSpc>
              <a:defRPr/>
            </a:pPr>
            <a:endParaRPr lang="en-US" altLang="en-US" sz="2400" dirty="0">
              <a:ea typeface="+mn-ea"/>
              <a:cs typeface="Times New Roman" pitchFamily="18" charset="0"/>
            </a:endParaRPr>
          </a:p>
          <a:p>
            <a:pPr>
              <a:lnSpc>
                <a:spcPct val="90000"/>
              </a:lnSpc>
              <a:defRPr/>
            </a:pPr>
            <a:r>
              <a:rPr lang="en-US" altLang="en-US" sz="2400" dirty="0">
                <a:ea typeface="+mn-ea"/>
                <a:cs typeface="Times New Roman" pitchFamily="18" charset="0"/>
              </a:rPr>
              <a:t>If your last name is seven letters or less, use all of your last name and the first letter of your first name, plus the last 4 digits of ‘Person ID’ number (on the reverse side of your Student ID Card)</a:t>
            </a:r>
          </a:p>
          <a:p>
            <a:pPr>
              <a:lnSpc>
                <a:spcPct val="90000"/>
              </a:lnSpc>
              <a:defRPr/>
            </a:pPr>
            <a:endParaRPr lang="en-US" altLang="en-US" sz="2400" dirty="0">
              <a:ea typeface="+mn-ea"/>
              <a:cs typeface="Times New Roman" pitchFamily="18" charset="0"/>
            </a:endParaRPr>
          </a:p>
          <a:p>
            <a:pPr>
              <a:lnSpc>
                <a:spcPct val="90000"/>
              </a:lnSpc>
              <a:defRPr/>
            </a:pPr>
            <a:r>
              <a:rPr lang="en-US" altLang="en-US" sz="2400" dirty="0">
                <a:ea typeface="+mn-ea"/>
                <a:cs typeface="Times New Roman" pitchFamily="18" charset="0"/>
              </a:rPr>
              <a:t>Example:</a:t>
            </a:r>
          </a:p>
          <a:p>
            <a:pPr lvl="1">
              <a:lnSpc>
                <a:spcPct val="90000"/>
              </a:lnSpc>
              <a:defRPr/>
            </a:pPr>
            <a:r>
              <a:rPr lang="en-US" altLang="en-US" sz="2400" dirty="0">
                <a:ea typeface="+mn-ea"/>
                <a:cs typeface="Times New Roman" pitchFamily="18" charset="0"/>
              </a:rPr>
              <a:t>Student name: James </a:t>
            </a:r>
            <a:r>
              <a:rPr lang="en-US" altLang="en-US" sz="2400" dirty="0" err="1">
                <a:ea typeface="+mn-ea"/>
                <a:cs typeface="Times New Roman" pitchFamily="18" charset="0"/>
              </a:rPr>
              <a:t>Supersmart</a:t>
            </a:r>
            <a:endParaRPr lang="en-US" altLang="en-US" sz="2400" dirty="0">
              <a:ea typeface="+mn-ea"/>
              <a:cs typeface="Times New Roman" pitchFamily="18" charset="0"/>
            </a:endParaRPr>
          </a:p>
          <a:p>
            <a:pPr lvl="1">
              <a:lnSpc>
                <a:spcPct val="90000"/>
              </a:lnSpc>
              <a:defRPr/>
            </a:pPr>
            <a:r>
              <a:rPr lang="en-US" altLang="en-US" sz="2400" dirty="0">
                <a:ea typeface="+mn-ea"/>
                <a:cs typeface="Times New Roman" pitchFamily="18" charset="0"/>
              </a:rPr>
              <a:t>Person ID #: 0012345 (on reverse side of Student ID card)</a:t>
            </a:r>
          </a:p>
          <a:p>
            <a:pPr lvl="1">
              <a:lnSpc>
                <a:spcPct val="90000"/>
              </a:lnSpc>
              <a:defRPr/>
            </a:pPr>
            <a:r>
              <a:rPr lang="en-US" altLang="en-US" sz="2400" dirty="0">
                <a:ea typeface="+mn-ea"/>
                <a:cs typeface="Times New Roman" pitchFamily="18" charset="0"/>
              </a:rPr>
              <a:t>Username: supersmj2345</a:t>
            </a:r>
            <a:endParaRPr lang="en-US" dirty="0">
              <a:ea typeface="+mn-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EB60-3B3D-4F4C-86E4-B99787654C25}"/>
              </a:ext>
            </a:extLst>
          </p:cNvPr>
          <p:cNvSpPr>
            <a:spLocks noGrp="1"/>
          </p:cNvSpPr>
          <p:nvPr>
            <p:ph type="title"/>
          </p:nvPr>
        </p:nvSpPr>
        <p:spPr/>
        <p:txBody>
          <a:bodyPr/>
          <a:lstStyle/>
          <a:p>
            <a:pPr>
              <a:defRPr/>
            </a:pPr>
            <a:r>
              <a:rPr lang="en-US" altLang="en-US" b="1" dirty="0">
                <a:solidFill>
                  <a:srgbClr val="FFFFFF"/>
                </a:solidFill>
                <a:effectLst>
                  <a:outerShdw blurRad="38100" dist="38100" dir="2700000" algn="tl">
                    <a:srgbClr val="000000"/>
                  </a:outerShdw>
                </a:effectLst>
                <a:cs typeface="Times New Roman" panose="02020603050405020304" pitchFamily="18" charset="0"/>
              </a:rPr>
              <a:t>Username Part 2</a:t>
            </a:r>
            <a:endParaRPr lang="en-US" altLang="en-US" dirty="0">
              <a:effectLst>
                <a:outerShdw blurRad="38100" dist="38100" dir="2700000" algn="tl">
                  <a:srgbClr val="000000"/>
                </a:outerShdw>
              </a:effectLst>
              <a:cs typeface="Times New Roman" panose="02020603050405020304" pitchFamily="18" charset="0"/>
            </a:endParaRPr>
          </a:p>
        </p:txBody>
      </p:sp>
      <p:sp>
        <p:nvSpPr>
          <p:cNvPr id="3" name="Content Placeholder 2">
            <a:extLst>
              <a:ext uri="{FF2B5EF4-FFF2-40B4-BE49-F238E27FC236}">
                <a16:creationId xmlns:a16="http://schemas.microsoft.com/office/drawing/2014/main" id="{289437C6-4401-4E2D-B6C9-9BE582067F33}"/>
              </a:ext>
            </a:extLst>
          </p:cNvPr>
          <p:cNvSpPr>
            <a:spLocks noGrp="1"/>
          </p:cNvSpPr>
          <p:nvPr>
            <p:ph idx="1"/>
          </p:nvPr>
        </p:nvSpPr>
        <p:spPr/>
        <p:txBody>
          <a:bodyPr/>
          <a:lstStyle/>
          <a:p>
            <a:pPr>
              <a:defRPr/>
            </a:pPr>
            <a:r>
              <a:rPr lang="en-US" sz="3400" dirty="0">
                <a:cs typeface="Times New Roman" pitchFamily="18" charset="0"/>
              </a:rPr>
              <a:t>If your last name is hyphenated or contains special characters, do not include the hyphen or special character in your username</a:t>
            </a:r>
          </a:p>
          <a:p>
            <a:pPr>
              <a:defRPr/>
            </a:pPr>
            <a:r>
              <a:rPr lang="en-US" sz="3400" dirty="0">
                <a:cs typeface="Times New Roman" pitchFamily="18" charset="0"/>
              </a:rPr>
              <a:t>Example:</a:t>
            </a:r>
          </a:p>
          <a:p>
            <a:pPr lvl="1">
              <a:defRPr/>
            </a:pPr>
            <a:r>
              <a:rPr lang="en-US" sz="3000" dirty="0">
                <a:cs typeface="Times New Roman" pitchFamily="18" charset="0"/>
              </a:rPr>
              <a:t>Student name: Angela Doe-Smith</a:t>
            </a:r>
          </a:p>
          <a:p>
            <a:pPr lvl="1">
              <a:defRPr/>
            </a:pPr>
            <a:r>
              <a:rPr lang="en-US" sz="3000" dirty="0">
                <a:cs typeface="Times New Roman" pitchFamily="18" charset="0"/>
              </a:rPr>
              <a:t>Person ID#: 5671234</a:t>
            </a:r>
          </a:p>
          <a:p>
            <a:pPr lvl="1">
              <a:defRPr/>
            </a:pPr>
            <a:r>
              <a:rPr lang="en-US" sz="3000" dirty="0">
                <a:cs typeface="Times New Roman" pitchFamily="18" charset="0"/>
              </a:rPr>
              <a:t>Username: doesmita1234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47B4-208E-46E6-BAE4-FEA1820F8F18}"/>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cs typeface="Times New Roman" panose="02020603050405020304" pitchFamily="18" charset="0"/>
              </a:rPr>
              <a:t>Username Example</a:t>
            </a:r>
            <a:endParaRPr lang="en-US"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11C6B067-29FF-433D-B657-CA58955A753D}"/>
              </a:ext>
            </a:extLst>
          </p:cNvPr>
          <p:cNvSpPr>
            <a:spLocks noGrp="1"/>
          </p:cNvSpPr>
          <p:nvPr>
            <p:ph sz="half" idx="1"/>
          </p:nvPr>
        </p:nvSpPr>
        <p:spPr>
          <a:xfrm>
            <a:off x="457200" y="1600200"/>
            <a:ext cx="8229600" cy="990600"/>
          </a:xfrm>
        </p:spPr>
        <p:txBody>
          <a:bodyPr/>
          <a:lstStyle/>
          <a:p>
            <a:pPr marL="0" indent="0" algn="ctr">
              <a:buFont typeface="Wingdings" panose="05000000000000000000" pitchFamily="2" charset="2"/>
              <a:buNone/>
              <a:defRPr/>
            </a:pPr>
            <a:r>
              <a:rPr lang="en-US" altLang="en-US" b="1" dirty="0">
                <a:solidFill>
                  <a:srgbClr val="FFFFFF"/>
                </a:solidFill>
              </a:rPr>
              <a:t>Your username is made up of the following elements:</a:t>
            </a:r>
          </a:p>
          <a:p>
            <a:pPr>
              <a:defRPr/>
            </a:pPr>
            <a:endParaRPr lang="en-US" dirty="0"/>
          </a:p>
        </p:txBody>
      </p:sp>
      <p:pic>
        <p:nvPicPr>
          <p:cNvPr id="5" name="Content Placeholder 4" descr="Picture of the format of the Username which is the first seven letters of your last name, your first initial, and the last four digits of your student id number." title="Username format">
            <a:extLst>
              <a:ext uri="{FF2B5EF4-FFF2-40B4-BE49-F238E27FC236}">
                <a16:creationId xmlns:a16="http://schemas.microsoft.com/office/drawing/2014/main" id="{E47C4CA1-F6D2-46A4-BDB1-47064DF568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0388" y="2617788"/>
            <a:ext cx="8023225" cy="299243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CF2F-F4FD-4E61-B0A3-7A7A34F17A4C}"/>
              </a:ext>
            </a:extLst>
          </p:cNvPr>
          <p:cNvSpPr>
            <a:spLocks noGrp="1"/>
          </p:cNvSpPr>
          <p:nvPr>
            <p:ph type="title"/>
          </p:nvPr>
        </p:nvSpPr>
        <p:spPr/>
        <p:txBody>
          <a:bodyPr/>
          <a:lstStyle/>
          <a:p>
            <a:pPr>
              <a:defRPr/>
            </a:pPr>
            <a:r>
              <a:rPr lang="en-US" altLang="en-US" b="1" dirty="0">
                <a:solidFill>
                  <a:srgbClr val="FFFFFF"/>
                </a:solidFill>
                <a:effectLst>
                  <a:outerShdw blurRad="38100" dist="38100" dir="2700000" algn="tl">
                    <a:srgbClr val="000000"/>
                  </a:outerShdw>
                </a:effectLst>
                <a:cs typeface="Times New Roman" panose="02020603050405020304" pitchFamily="18" charset="0"/>
              </a:rPr>
              <a:t>Password Format</a:t>
            </a:r>
            <a:endParaRPr lang="en-US" altLang="en-US" dirty="0">
              <a:effectLst>
                <a:outerShdw blurRad="38100" dist="38100" dir="2700000" algn="tl">
                  <a:srgbClr val="000000"/>
                </a:outerShdw>
              </a:effectLst>
              <a:cs typeface="Times New Roman" panose="02020603050405020304" pitchFamily="18" charset="0"/>
            </a:endParaRPr>
          </a:p>
        </p:txBody>
      </p:sp>
      <p:sp>
        <p:nvSpPr>
          <p:cNvPr id="3" name="Content Placeholder 2">
            <a:extLst>
              <a:ext uri="{FF2B5EF4-FFF2-40B4-BE49-F238E27FC236}">
                <a16:creationId xmlns:a16="http://schemas.microsoft.com/office/drawing/2014/main" id="{0FB90B07-9765-482F-BDA6-315C1C4F3914}"/>
              </a:ext>
            </a:extLst>
          </p:cNvPr>
          <p:cNvSpPr>
            <a:spLocks noGrp="1"/>
          </p:cNvSpPr>
          <p:nvPr>
            <p:ph idx="1"/>
          </p:nvPr>
        </p:nvSpPr>
        <p:spPr>
          <a:xfrm>
            <a:off x="457200" y="1447800"/>
            <a:ext cx="8229600" cy="4724400"/>
          </a:xfrm>
        </p:spPr>
        <p:txBody>
          <a:bodyPr/>
          <a:lstStyle/>
          <a:p>
            <a:pPr marL="342900" lvl="1" indent="-342900">
              <a:buClr>
                <a:schemeClr val="hlink"/>
              </a:buClr>
              <a:defRPr/>
            </a:pPr>
            <a:r>
              <a:rPr lang="en-US" sz="1900" dirty="0">
                <a:effectLst>
                  <a:outerShdw blurRad="38100" dist="38100" dir="2700000" algn="tl">
                    <a:srgbClr val="000000">
                      <a:alpha val="43137"/>
                    </a:srgbClr>
                  </a:outerShdw>
                </a:effectLst>
                <a:cs typeface="Times New Roman" pitchFamily="18" charset="0"/>
              </a:rPr>
              <a:t>Returning students will use their last password or require a password reset.</a:t>
            </a:r>
          </a:p>
          <a:p>
            <a:pPr marL="342900" lvl="1" indent="-342900">
              <a:buClr>
                <a:schemeClr val="hlink"/>
              </a:buClr>
              <a:defRPr/>
            </a:pPr>
            <a:r>
              <a:rPr lang="en-US" sz="1900" dirty="0">
                <a:solidFill>
                  <a:srgbClr val="FFFF00"/>
                </a:solidFill>
                <a:effectLst>
                  <a:outerShdw blurRad="38100" dist="38100" dir="2700000" algn="tl">
                    <a:srgbClr val="000000">
                      <a:alpha val="43137"/>
                    </a:srgbClr>
                  </a:outerShdw>
                </a:effectLst>
                <a:cs typeface="Times New Roman" pitchFamily="18" charset="0"/>
              </a:rPr>
              <a:t>New students’ initial password is their DOB (Date of Birth) (</a:t>
            </a:r>
            <a:r>
              <a:rPr lang="en-US" sz="1900" dirty="0" err="1">
                <a:solidFill>
                  <a:srgbClr val="FFFF00"/>
                </a:solidFill>
                <a:effectLst>
                  <a:outerShdw blurRad="38100" dist="38100" dir="2700000" algn="tl">
                    <a:srgbClr val="000000">
                      <a:alpha val="43137"/>
                    </a:srgbClr>
                  </a:outerShdw>
                </a:effectLst>
                <a:cs typeface="Times New Roman" pitchFamily="18" charset="0"/>
              </a:rPr>
              <a:t>mmddyyyy</a:t>
            </a:r>
            <a:r>
              <a:rPr lang="en-US" sz="1900" dirty="0">
                <a:solidFill>
                  <a:srgbClr val="FFFF00"/>
                </a:solidFill>
                <a:effectLst>
                  <a:outerShdw blurRad="38100" dist="38100" dir="2700000" algn="tl">
                    <a:srgbClr val="000000">
                      <a:alpha val="43137"/>
                    </a:srgbClr>
                  </a:outerShdw>
                </a:effectLst>
                <a:cs typeface="Times New Roman" pitchFamily="18" charset="0"/>
              </a:rPr>
              <a:t>) with no dashes or spaces (example: January 2, 1980 would be 01021980).</a:t>
            </a:r>
          </a:p>
          <a:p>
            <a:pPr marL="342900" lvl="1" indent="-342900">
              <a:buClr>
                <a:schemeClr val="hlink"/>
              </a:buClr>
              <a:defRPr/>
            </a:pPr>
            <a:r>
              <a:rPr lang="en-US" sz="1900" dirty="0">
                <a:effectLst>
                  <a:outerShdw blurRad="38100" dist="38100" dir="2700000" algn="tl">
                    <a:srgbClr val="000000">
                      <a:alpha val="43137"/>
                    </a:srgbClr>
                  </a:outerShdw>
                </a:effectLst>
                <a:cs typeface="Times New Roman" pitchFamily="18" charset="0"/>
              </a:rPr>
              <a:t>Password shall be at least fourteen (14) characters in length and contain letters, numbers and symbols. Valid symbols are @ $ # _ and the first character of a password must be a letter. The password must also contain a number.</a:t>
            </a:r>
          </a:p>
          <a:p>
            <a:pPr marL="342900" lvl="1" indent="-342900">
              <a:buClr>
                <a:schemeClr val="hlink"/>
              </a:buClr>
              <a:defRPr/>
            </a:pPr>
            <a:r>
              <a:rPr lang="en-US" sz="1900" dirty="0">
                <a:effectLst>
                  <a:outerShdw blurRad="38100" dist="38100" dir="2700000" algn="tl">
                    <a:srgbClr val="000000">
                      <a:alpha val="43137"/>
                    </a:srgbClr>
                  </a:outerShdw>
                </a:effectLst>
                <a:cs typeface="Times New Roman" pitchFamily="18" charset="0"/>
              </a:rPr>
              <a:t>Passwords shall be random characters from the required categories of letters, numbers and symbols.</a:t>
            </a:r>
          </a:p>
          <a:p>
            <a:pPr marL="342900" lvl="1" indent="-342900">
              <a:buClr>
                <a:schemeClr val="hlink"/>
              </a:buClr>
              <a:defRPr/>
            </a:pPr>
            <a:r>
              <a:rPr lang="en-US" sz="1900" dirty="0">
                <a:effectLst>
                  <a:outerShdw blurRad="38100" dist="38100" dir="2700000" algn="tl">
                    <a:srgbClr val="000000">
                      <a:alpha val="43137"/>
                    </a:srgbClr>
                  </a:outerShdw>
                </a:effectLst>
                <a:cs typeface="Times New Roman" pitchFamily="18" charset="0"/>
              </a:rPr>
              <a:t>Passwords used shall be changed at least every ninety (90) days.</a:t>
            </a:r>
          </a:p>
          <a:p>
            <a:pPr marL="342900" lvl="1" indent="-342900">
              <a:buClr>
                <a:schemeClr val="hlink"/>
              </a:buClr>
              <a:defRPr/>
            </a:pPr>
            <a:r>
              <a:rPr lang="en-US" sz="1900" dirty="0">
                <a:effectLst>
                  <a:outerShdw blurRad="38100" dist="38100" dir="2700000" algn="tl">
                    <a:srgbClr val="000000">
                      <a:alpha val="43137"/>
                    </a:srgbClr>
                  </a:outerShdw>
                </a:effectLst>
                <a:cs typeface="Times New Roman" pitchFamily="18" charset="0"/>
              </a:rPr>
              <a:t>Passwords shall not be re-used until six additional passwords have been created.</a:t>
            </a:r>
          </a:p>
          <a:p>
            <a:pPr marL="342900" lvl="1" indent="-342900">
              <a:buClr>
                <a:schemeClr val="hlink"/>
              </a:buClr>
              <a:defRPr/>
            </a:pPr>
            <a:r>
              <a:rPr lang="en-US" sz="1900" dirty="0">
                <a:effectLst>
                  <a:outerShdw blurRad="38100" dist="38100" dir="2700000" algn="tl">
                    <a:srgbClr val="000000">
                      <a:alpha val="43137"/>
                    </a:srgbClr>
                  </a:outerShdw>
                </a:effectLst>
                <a:cs typeface="Times New Roman" pitchFamily="18" charset="0"/>
              </a:rPr>
              <a:t>Passwords shall not contain dictionary words, abbreviations or the user’s name.</a:t>
            </a:r>
            <a:endParaRPr lang="en-US" sz="1900" dirty="0">
              <a:solidFill>
                <a:srgbClr val="FFFF00"/>
              </a:solidFill>
              <a:cs typeface="Times New Roman" pitchFamily="18" charset="0"/>
            </a:endParaRPr>
          </a:p>
        </p:txBody>
      </p:sp>
    </p:spTree>
  </p:cSld>
  <p:clrMapOvr>
    <a:masterClrMapping/>
  </p:clrMapOvr>
</p:sld>
</file>

<file path=ppt/theme/theme1.xml><?xml version="1.0" encoding="utf-8"?>
<a:theme xmlns:a="http://schemas.openxmlformats.org/drawingml/2006/main" name="Orbit">
  <a:themeElements>
    <a:clrScheme name="Custom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8AD31DB5736844BEAFBA7704B28265" ma:contentTypeVersion="20" ma:contentTypeDescription="Create a new document." ma:contentTypeScope="" ma:versionID="955be1c27437a05b578cc6cc41c78fc4">
  <xsd:schema xmlns:xsd="http://www.w3.org/2001/XMLSchema" xmlns:xs="http://www.w3.org/2001/XMLSchema" xmlns:p="http://schemas.microsoft.com/office/2006/metadata/properties" xmlns:ns1="http://schemas.microsoft.com/sharepoint/v3" xmlns:ns2="409685e1-4444-4c55-87bd-28a64a9ee342" xmlns:ns3="676a63e5-62ca-47e1-982e-92a59e89cf96" targetNamespace="http://schemas.microsoft.com/office/2006/metadata/properties" ma:root="true" ma:fieldsID="c8daaaaf4c9ad60fb1c3e2808fdc0709" ns1:_="" ns2:_="" ns3:_="">
    <xsd:import namespace="http://schemas.microsoft.com/sharepoint/v3"/>
    <xsd:import namespace="409685e1-4444-4c55-87bd-28a64a9ee342"/>
    <xsd:import namespace="676a63e5-62ca-47e1-982e-92a59e89cf96"/>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OCR"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9685e1-4444-4c55-87bd-28a64a9ee3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7bdb349-cebc-4d0f-b7ad-ac57dc0daf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6a63e5-62ca-47e1-982e-92a59e89cf9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8cc0038-aef8-44fe-b0ce-dbeecf1d2ffa}" ma:internalName="TaxCatchAll" ma:showField="CatchAllData" ma:web="676a63e5-62ca-47e1-982e-92a59e89cf9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409685e1-4444-4c55-87bd-28a64a9ee342" xsi:nil="true"/>
    <TaxCatchAll xmlns="676a63e5-62ca-47e1-982e-92a59e89cf96" xsi:nil="true"/>
    <_ip_UnifiedCompliancePolicyProperties xmlns="http://schemas.microsoft.com/sharepoint/v3" xsi:nil="true"/>
    <lcf76f155ced4ddcb4097134ff3c332f xmlns="409685e1-4444-4c55-87bd-28a64a9ee34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539B28-77F6-4014-99CC-FA2F8EDC73DE}">
  <ds:schemaRefs>
    <ds:schemaRef ds:uri="http://schemas.microsoft.com/sharepoint/v3/contenttype/forms"/>
  </ds:schemaRefs>
</ds:datastoreItem>
</file>

<file path=customXml/itemProps2.xml><?xml version="1.0" encoding="utf-8"?>
<ds:datastoreItem xmlns:ds="http://schemas.openxmlformats.org/officeDocument/2006/customXml" ds:itemID="{C66529C6-18A1-4E04-9EDA-DAA1BCA947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9685e1-4444-4c55-87bd-28a64a9ee342"/>
    <ds:schemaRef ds:uri="676a63e5-62ca-47e1-982e-92a59e89cf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09AC7-510B-4AD5-AD30-2B6D1775169D}">
  <ds:schemaRefs>
    <ds:schemaRef ds:uri="http://purl.org/dc/terms/"/>
    <ds:schemaRef ds:uri="http://purl.org/dc/dcmitype/"/>
    <ds:schemaRef ds:uri="http://www.w3.org/XML/1998/namespace"/>
    <ds:schemaRef ds:uri="409685e1-4444-4c55-87bd-28a64a9ee342"/>
    <ds:schemaRef ds:uri="http://schemas.openxmlformats.org/package/2006/metadata/core-properties"/>
    <ds:schemaRef ds:uri="676a63e5-62ca-47e1-982e-92a59e89cf96"/>
    <ds:schemaRef ds:uri="http://schemas.microsoft.com/office/2006/documentManagement/types"/>
    <ds:schemaRef ds:uri="http://purl.org/dc/elements/1.1/"/>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31244</TotalTime>
  <Words>1717</Words>
  <Application>Microsoft Office PowerPoint</Application>
  <PresentationFormat>On-screen Show (4:3)</PresentationFormat>
  <Paragraphs>143</Paragraphs>
  <Slides>29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Times New Roman</vt:lpstr>
      <vt:lpstr>Wingdings</vt:lpstr>
      <vt:lpstr>Orbit</vt:lpstr>
      <vt:lpstr>Open Computer Labs Orientation</vt:lpstr>
      <vt:lpstr>Open Computer Labs Spring/Fall Semester Location and Hours</vt:lpstr>
      <vt:lpstr>Open Computer Labs Summer Semester Location and Hours</vt:lpstr>
      <vt:lpstr>Student Identification</vt:lpstr>
      <vt:lpstr>Single Sign On</vt:lpstr>
      <vt:lpstr>Username</vt:lpstr>
      <vt:lpstr>Username Part 2</vt:lpstr>
      <vt:lpstr>Username Example</vt:lpstr>
      <vt:lpstr>Password Format</vt:lpstr>
      <vt:lpstr>Password</vt:lpstr>
      <vt:lpstr>Password Reset</vt:lpstr>
      <vt:lpstr>Computer Login Screen</vt:lpstr>
      <vt:lpstr>Login Password Prompt</vt:lpstr>
      <vt:lpstr>Login Password Change</vt:lpstr>
      <vt:lpstr>Password Change Confirm</vt:lpstr>
      <vt:lpstr>Logging In</vt:lpstr>
      <vt:lpstr>Open Computer Labs Admittance</vt:lpstr>
      <vt:lpstr>Open Computer Labs Procedures</vt:lpstr>
      <vt:lpstr>Computer Labs/Classrooms Procedures</vt:lpstr>
      <vt:lpstr>Printing</vt:lpstr>
      <vt:lpstr>Flat Panel Monitor Care</vt:lpstr>
      <vt:lpstr>General Usage Guidelines Part 1 as per  2024 - 2025 Student Handbook Click link to view Handbook</vt:lpstr>
      <vt:lpstr>General Usage Guidelines Part 2 as per  2024 - 2025 Student Handbook Click link to view Handbook</vt:lpstr>
      <vt:lpstr>General Usage Guidelines Part 3 as per  2024 - 2025 Student Handbook Click link to view Handbook</vt:lpstr>
      <vt:lpstr>General Usage Guidelines Part 4 as per  2024 – 2025 Student Handbook  Click link to view Handbook</vt:lpstr>
      <vt:lpstr>How to Log Out of the Computers Step 1</vt:lpstr>
      <vt:lpstr>How to Log Out of the Computers Step 2</vt:lpstr>
      <vt:lpstr>How to Log Out of the Computers Step 3</vt:lpstr>
      <vt:lpstr>Contact Information</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Fayetteville Technical Community College</dc:title>
  <dc:creator>nobody</dc:creator>
  <cp:lastModifiedBy>Derek Davis</cp:lastModifiedBy>
  <cp:revision>882</cp:revision>
  <cp:lastPrinted>1998-01-04T21:50:18Z</cp:lastPrinted>
  <dcterms:created xsi:type="dcterms:W3CDTF">1998-01-04T19:49:08Z</dcterms:created>
  <dcterms:modified xsi:type="dcterms:W3CDTF">2025-08-15T20:15:13Z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0x0101001D8AD31DB5736844BEAFBA7704B28265</vt:lpwstr>
  </property>
  <property fmtid="{D5CDD505-2E9C-101B-9397-08002B2CF9AE}" pid="3" name="MediaServiceImageTags">
    <vt:lpwstr/>
  </property>
</Properties>
</file>